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1"/>
  </p:sldMasterIdLst>
  <p:notesMasterIdLst>
    <p:notesMasterId r:id="rId26"/>
  </p:notesMasterIdLst>
  <p:sldIdLst>
    <p:sldId id="256" r:id="rId2"/>
    <p:sldId id="372" r:id="rId3"/>
    <p:sldId id="361" r:id="rId4"/>
    <p:sldId id="284" r:id="rId5"/>
    <p:sldId id="288" r:id="rId6"/>
    <p:sldId id="329" r:id="rId7"/>
    <p:sldId id="374" r:id="rId8"/>
    <p:sldId id="305" r:id="rId9"/>
    <p:sldId id="332" r:id="rId10"/>
    <p:sldId id="349" r:id="rId11"/>
    <p:sldId id="345" r:id="rId12"/>
    <p:sldId id="335" r:id="rId13"/>
    <p:sldId id="343" r:id="rId14"/>
    <p:sldId id="370" r:id="rId15"/>
    <p:sldId id="267" r:id="rId16"/>
    <p:sldId id="381" r:id="rId17"/>
    <p:sldId id="268" r:id="rId18"/>
    <p:sldId id="375" r:id="rId19"/>
    <p:sldId id="376" r:id="rId20"/>
    <p:sldId id="382" r:id="rId21"/>
    <p:sldId id="378" r:id="rId22"/>
    <p:sldId id="379" r:id="rId23"/>
    <p:sldId id="373" r:id="rId24"/>
    <p:sldId id="371"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10"/>
    <p:restoredTop sz="76320"/>
  </p:normalViewPr>
  <p:slideViewPr>
    <p:cSldViewPr snapToGrid="0" snapToObjects="1">
      <p:cViewPr>
        <p:scale>
          <a:sx n="73" d="100"/>
          <a:sy n="73" d="100"/>
        </p:scale>
        <p:origin x="728" y="368"/>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___.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ja-JP"/>
        </a:p>
      </c:txPr>
    </c:title>
    <c:autoTitleDeleted val="0"/>
    <c:plotArea>
      <c:layout/>
      <c:doughnutChart>
        <c:varyColors val="1"/>
        <c:ser>
          <c:idx val="0"/>
          <c:order val="0"/>
          <c:tx>
            <c:strRef>
              <c:f>Sheet1!$B$1</c:f>
              <c:strCache>
                <c:ptCount val="1"/>
                <c:pt idx="0">
                  <c:v>遅刻理由について(文京学院大学)　(N=50)</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2071-C845-B97E-84D822604A0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2071-C845-B97E-84D822604A05}"/>
              </c:ext>
            </c:extLst>
          </c:dPt>
          <c:dPt>
            <c:idx val="2"/>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2-2071-C845-B97E-84D822604A05}"/>
              </c:ext>
            </c:extLst>
          </c:dPt>
          <c:dPt>
            <c:idx val="3"/>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9592-0F45-A83E-265A6884BB18}"/>
              </c:ext>
            </c:extLst>
          </c:dPt>
          <c:dLbls>
            <c:dLbl>
              <c:idx val="0"/>
              <c:tx>
                <c:rich>
                  <a:bodyPr rot="0" spcFirstLastPara="1" vertOverflow="ellipsis" vert="horz" wrap="square" lIns="38100" tIns="19050" rIns="38100" bIns="19050" anchor="ctr" anchorCtr="1">
                    <a:noAutofit/>
                  </a:bodyPr>
                  <a:lstStyle/>
                  <a:p>
                    <a:pPr>
                      <a:defRPr sz="1197" b="1" i="0" u="none" strike="noStrike" kern="1200" baseline="0">
                        <a:solidFill>
                          <a:schemeClr val="lt1"/>
                        </a:solidFill>
                        <a:latin typeface="+mn-lt"/>
                        <a:ea typeface="+mn-ea"/>
                        <a:cs typeface="+mn-cs"/>
                      </a:defRPr>
                    </a:pPr>
                    <a:fld id="{44C74A3A-7460-8743-96C8-19C2C74D11B7}" type="CATEGORYNAME">
                      <a:rPr lang="ja-JP" altLang="en-US" sz="1600">
                        <a:solidFill>
                          <a:schemeClr val="tx2"/>
                        </a:solidFill>
                      </a:rPr>
                      <a:pPr>
                        <a:defRPr sz="1197" b="1" i="0" u="none" strike="noStrike" kern="1200" baseline="0">
                          <a:solidFill>
                            <a:schemeClr val="lt1"/>
                          </a:solidFill>
                          <a:latin typeface="+mn-lt"/>
                          <a:ea typeface="+mn-ea"/>
                          <a:cs typeface="+mn-cs"/>
                        </a:defRPr>
                      </a:pPr>
                      <a:t>[分類名]</a:t>
                    </a:fld>
                    <a:r>
                      <a:rPr lang="ja-JP" altLang="en-US" sz="1600" baseline="0">
                        <a:solidFill>
                          <a:schemeClr val="tx2"/>
                        </a:solidFill>
                      </a:rPr>
                      <a:t>
</a:t>
                    </a:r>
                    <a:fld id="{48E16CAD-BD07-7944-9A75-6FD3576D860C}" type="PERCENTAGE">
                      <a:rPr lang="en-US" altLang="ja-JP" sz="1600" baseline="0">
                        <a:solidFill>
                          <a:schemeClr val="tx2"/>
                        </a:solidFill>
                      </a:rPr>
                      <a:pPr>
                        <a:defRPr sz="1197" b="1" i="0" u="none" strike="noStrike" kern="1200" baseline="0">
                          <a:solidFill>
                            <a:schemeClr val="lt1"/>
                          </a:solidFill>
                          <a:latin typeface="+mn-lt"/>
                          <a:ea typeface="+mn-ea"/>
                          <a:cs typeface="+mn-cs"/>
                        </a:defRPr>
                      </a:pPr>
                      <a:t>[パーセンテージ]</a:t>
                    </a:fld>
                    <a:endParaRPr lang="ja-JP" altLang="en-US" sz="1600" baseline="0">
                      <a:solidFill>
                        <a:schemeClr val="tx2"/>
                      </a:solidFill>
                    </a:endParaRPr>
                  </a:p>
                </c:rich>
              </c:tx>
              <c:spPr>
                <a:noFill/>
                <a:ln>
                  <a:noFill/>
                </a:ln>
                <a:effectLst/>
              </c:sp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3-2071-C845-B97E-84D822604A05}"/>
                </c:ext>
              </c:extLst>
            </c:dLbl>
            <c:dLbl>
              <c:idx val="1"/>
              <c:delete val="1"/>
              <c:extLst>
                <c:ext xmlns:c15="http://schemas.microsoft.com/office/drawing/2012/chart" uri="{CE6537A1-D6FC-4f65-9D91-7224C49458BB}"/>
                <c:ext xmlns:c16="http://schemas.microsoft.com/office/drawing/2014/chart" uri="{C3380CC4-5D6E-409C-BE32-E72D297353CC}">
                  <c16:uniqueId val="{00000001-2071-C845-B97E-84D822604A05}"/>
                </c:ext>
              </c:extLst>
            </c:dLbl>
            <c:dLbl>
              <c:idx val="2"/>
              <c:delete val="1"/>
              <c:extLst>
                <c:ext xmlns:c15="http://schemas.microsoft.com/office/drawing/2012/chart" uri="{CE6537A1-D6FC-4f65-9D91-7224C49458BB}"/>
                <c:ext xmlns:c16="http://schemas.microsoft.com/office/drawing/2014/chart" uri="{C3380CC4-5D6E-409C-BE32-E72D297353CC}">
                  <c16:uniqueId val="{00000002-2071-C845-B97E-84D822604A05}"/>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ja-JP"/>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時間管理が関連</c:v>
                </c:pt>
                <c:pt idx="1">
                  <c:v>第 2 四半期</c:v>
                </c:pt>
                <c:pt idx="2">
                  <c:v>第 3 四半期</c:v>
                </c:pt>
                <c:pt idx="3">
                  <c:v>その他</c:v>
                </c:pt>
              </c:strCache>
            </c:strRef>
          </c:cat>
          <c:val>
            <c:numRef>
              <c:f>Sheet1!$B$2:$B$5</c:f>
              <c:numCache>
                <c:formatCode>General</c:formatCode>
                <c:ptCount val="4"/>
                <c:pt idx="0">
                  <c:v>39</c:v>
                </c:pt>
                <c:pt idx="1">
                  <c:v>0</c:v>
                </c:pt>
                <c:pt idx="2">
                  <c:v>0</c:v>
                </c:pt>
                <c:pt idx="3">
                  <c:v>11</c:v>
                </c:pt>
              </c:numCache>
            </c:numRef>
          </c:val>
          <c:extLst>
            <c:ext xmlns:c16="http://schemas.microsoft.com/office/drawing/2014/chart" uri="{C3380CC4-5D6E-409C-BE32-E72D297353CC}">
              <c16:uniqueId val="{00000000-2071-C845-B97E-84D822604A05}"/>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t"/>
      <c:legendEntry>
        <c:idx val="1"/>
        <c:delete val="1"/>
      </c:legendEntry>
      <c:legendEntry>
        <c:idx val="2"/>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1">
    <c:autoUpdate val="0"/>
  </c:externalData>
</c:chartSpac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60.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FD3C3C-8338-9541-944A-A007AFBA7FC1}" type="datetimeFigureOut">
              <a:rPr kumimoji="1" lang="ja-JP" altLang="en-US" smtClean="0"/>
              <a:t>2021/1/30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77D2AC-8A21-7B46-82B1-3B0C1BF65CD1}" type="slidenum">
              <a:rPr kumimoji="1" lang="ja-JP" altLang="en-US" smtClean="0"/>
              <a:t>‹#›</a:t>
            </a:fld>
            <a:endParaRPr kumimoji="1" lang="ja-JP" altLang="en-US"/>
          </a:p>
        </p:txBody>
      </p:sp>
    </p:spTree>
    <p:extLst>
      <p:ext uri="{BB962C8B-B14F-4D97-AF65-F5344CB8AC3E}">
        <p14:creationId xmlns:p14="http://schemas.microsoft.com/office/powerpoint/2010/main" val="389036931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jstage.jst.go.jp/article/fss/27/0/27_0_274/_pdf/-char/ja"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file:///Users/yuri/Downloads/IPSJ-JNL5511016.pdf" TargetMode="External"/><Relationship Id="rId4" Type="http://schemas.openxmlformats.org/officeDocument/2006/relationships/hyperlink" Target="https://www.jstage.jst.go.jp/article/jima/68/1/68_47/_pdf/-char/ja"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jstage.jst.go.jp/article/fss/27/0/27_0_274/_pdf/-char/ja"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file:///Users/yuri/Downloads/IPSJ-JNL5511016.pdf" TargetMode="External"/><Relationship Id="rId4" Type="http://schemas.openxmlformats.org/officeDocument/2006/relationships/hyperlink" Target="https://www.jstage.jst.go.jp/article/jima/68/1/68_47/_pdf/-char/ja"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発表を始めさせて頂きます。</a:t>
            </a:r>
            <a:r>
              <a:rPr kumimoji="1" lang="en-US" altLang="ja-JP" dirty="0" err="1"/>
              <a:t>WellComp</a:t>
            </a:r>
            <a:r>
              <a:rPr kumimoji="1" lang="ja-JP" altLang="en-US"/>
              <a:t>の</a:t>
            </a:r>
            <a:r>
              <a:rPr kumimoji="1" lang="en-US" altLang="ja-JP" dirty="0" err="1"/>
              <a:t>suke</a:t>
            </a:r>
            <a:r>
              <a:rPr kumimoji="1" lang="ja-JP" altLang="en-US"/>
              <a:t>です。親は</a:t>
            </a:r>
            <a:r>
              <a:rPr kumimoji="1" lang="en-US" altLang="ja-JP" dirty="0" err="1"/>
              <a:t>shiba</a:t>
            </a:r>
            <a:r>
              <a:rPr kumimoji="1" lang="ja-JP" altLang="en-US"/>
              <a:t>さんにお願いしております。</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a:t>
            </a:fld>
            <a:endParaRPr kumimoji="1" lang="ja-JP" altLang="en-US"/>
          </a:p>
        </p:txBody>
      </p:sp>
    </p:spTree>
    <p:extLst>
      <p:ext uri="{BB962C8B-B14F-4D97-AF65-F5344CB8AC3E}">
        <p14:creationId xmlns:p14="http://schemas.microsoft.com/office/powerpoint/2010/main" val="766344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10</a:t>
            </a:fld>
            <a:endParaRPr kumimoji="1" lang="ja-JP" altLang="en-US"/>
          </a:p>
        </p:txBody>
      </p:sp>
    </p:spTree>
    <p:extLst>
      <p:ext uri="{BB962C8B-B14F-4D97-AF65-F5344CB8AC3E}">
        <p14:creationId xmlns:p14="http://schemas.microsoft.com/office/powerpoint/2010/main" val="1372705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11</a:t>
            </a:fld>
            <a:endParaRPr kumimoji="1" lang="ja-JP" altLang="en-US"/>
          </a:p>
        </p:txBody>
      </p:sp>
    </p:spTree>
    <p:extLst>
      <p:ext uri="{BB962C8B-B14F-4D97-AF65-F5344CB8AC3E}">
        <p14:creationId xmlns:p14="http://schemas.microsoft.com/office/powerpoint/2010/main" val="5225460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12</a:t>
            </a:fld>
            <a:endParaRPr kumimoji="1" lang="ja-JP" altLang="en-US"/>
          </a:p>
        </p:txBody>
      </p:sp>
    </p:spTree>
    <p:extLst>
      <p:ext uri="{BB962C8B-B14F-4D97-AF65-F5344CB8AC3E}">
        <p14:creationId xmlns:p14="http://schemas.microsoft.com/office/powerpoint/2010/main" val="2729223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13</a:t>
            </a:fld>
            <a:endParaRPr kumimoji="1" lang="ja-JP" altLang="en-US"/>
          </a:p>
        </p:txBody>
      </p:sp>
    </p:spTree>
    <p:extLst>
      <p:ext uri="{BB962C8B-B14F-4D97-AF65-F5344CB8AC3E}">
        <p14:creationId xmlns:p14="http://schemas.microsoft.com/office/powerpoint/2010/main" val="638252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14</a:t>
            </a:fld>
            <a:endParaRPr kumimoji="1" lang="ja-JP" altLang="en-US"/>
          </a:p>
        </p:txBody>
      </p:sp>
    </p:spTree>
    <p:extLst>
      <p:ext uri="{BB962C8B-B14F-4D97-AF65-F5344CB8AC3E}">
        <p14:creationId xmlns:p14="http://schemas.microsoft.com/office/powerpoint/2010/main" val="3727503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2</a:t>
            </a:r>
            <a:r>
              <a:rPr kumimoji="1" lang="ja-JP" altLang="en-US"/>
              <a:t>回目と</a:t>
            </a:r>
            <a:r>
              <a:rPr kumimoji="1" lang="en-US" altLang="ja-JP" dirty="0"/>
              <a:t>3</a:t>
            </a:r>
            <a:r>
              <a:rPr kumimoji="1" lang="ja-JP" altLang="en-US"/>
              <a:t>回目比較でも総合時間（時間）以外幅の縮小が見られた</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17</a:t>
            </a:fld>
            <a:endParaRPr kumimoji="1" lang="ja-JP" altLang="en-US"/>
          </a:p>
        </p:txBody>
      </p:sp>
    </p:spTree>
    <p:extLst>
      <p:ext uri="{BB962C8B-B14F-4D97-AF65-F5344CB8AC3E}">
        <p14:creationId xmlns:p14="http://schemas.microsoft.com/office/powerpoint/2010/main" val="5233568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タスク別</a:t>
            </a:r>
            <a:r>
              <a:rPr kumimoji="1" lang="en-US" altLang="ja-JP" dirty="0"/>
              <a:t>(</a:t>
            </a:r>
            <a:r>
              <a:rPr kumimoji="1" lang="ja-JP" altLang="en-US"/>
              <a:t>時間</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18</a:t>
            </a:fld>
            <a:endParaRPr kumimoji="1" lang="ja-JP" altLang="en-US"/>
          </a:p>
        </p:txBody>
      </p:sp>
    </p:spTree>
    <p:extLst>
      <p:ext uri="{BB962C8B-B14F-4D97-AF65-F5344CB8AC3E}">
        <p14:creationId xmlns:p14="http://schemas.microsoft.com/office/powerpoint/2010/main" val="837173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タスク別</a:t>
            </a:r>
            <a:r>
              <a:rPr kumimoji="1" lang="en-US" altLang="ja-JP" dirty="0"/>
              <a:t>(</a:t>
            </a:r>
            <a:r>
              <a:rPr kumimoji="1" lang="ja-JP" altLang="en-US"/>
              <a:t>時間</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19</a:t>
            </a:fld>
            <a:endParaRPr kumimoji="1" lang="ja-JP" altLang="en-US"/>
          </a:p>
        </p:txBody>
      </p:sp>
    </p:spTree>
    <p:extLst>
      <p:ext uri="{BB962C8B-B14F-4D97-AF65-F5344CB8AC3E}">
        <p14:creationId xmlns:p14="http://schemas.microsoft.com/office/powerpoint/2010/main" val="3174969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概要です。朝の支度など時間管理が求められる機会は多くありますが、苦手意識を抱える人は少なくありません。</a:t>
            </a:r>
            <a:endParaRPr kumimoji="1" lang="en-US" altLang="ja-JP" dirty="0"/>
          </a:p>
          <a:p>
            <a:r>
              <a:rPr kumimoji="1" lang="ja-JP" altLang="en-US"/>
              <a:t>私はアンケートと前回の実験から「正確なタスク毎の見積もり」及び「バッファの不足」を原因の一つと捉え、補助するシステム「</a:t>
            </a:r>
            <a:r>
              <a:rPr kumimoji="1" lang="en-US" altLang="ja-JP" dirty="0" err="1"/>
              <a:t>ADLogger</a:t>
            </a:r>
            <a:r>
              <a:rPr kumimoji="1" lang="ja-JP" altLang="en-US"/>
              <a:t>」を開発しました。</a:t>
            </a:r>
            <a:endParaRPr kumimoji="1" lang="en-US" altLang="ja-JP" dirty="0"/>
          </a:p>
          <a:p>
            <a:r>
              <a:rPr kumimoji="1" lang="ja-JP" altLang="en-US"/>
              <a:t>「</a:t>
            </a:r>
            <a:r>
              <a:rPr kumimoji="1" lang="en-US" altLang="ja-JP" dirty="0" err="1"/>
              <a:t>ADLogger</a:t>
            </a:r>
            <a:r>
              <a:rPr kumimoji="1" lang="ja-JP" altLang="en-US"/>
              <a:t>」の特徴はストップウォッチを使ってタスク別の実測を記録し、合計時間の予測を提案することです。</a:t>
            </a:r>
            <a:endParaRPr kumimoji="1" lang="en-US" altLang="ja-JP" dirty="0"/>
          </a:p>
          <a:p>
            <a:r>
              <a:rPr kumimoji="1" lang="ja-JP" altLang="en-US"/>
              <a:t>本システムの効果を測定するため、今回</a:t>
            </a:r>
            <a:r>
              <a:rPr kumimoji="1" lang="en-US" altLang="ja-JP" dirty="0"/>
              <a:t>SFC</a:t>
            </a:r>
            <a:r>
              <a:rPr kumimoji="1" lang="ja-JP" altLang="en-US"/>
              <a:t>生</a:t>
            </a:r>
            <a:r>
              <a:rPr kumimoji="1" lang="en-US" altLang="ja-JP" dirty="0"/>
              <a:t>20</a:t>
            </a:r>
            <a:r>
              <a:rPr kumimoji="1" lang="ja-JP" altLang="en-US"/>
              <a:t>名にご協力頂き</a:t>
            </a:r>
            <a:r>
              <a:rPr kumimoji="1" lang="en-US" altLang="ja-JP" dirty="0"/>
              <a:t>4</a:t>
            </a:r>
            <a:r>
              <a:rPr kumimoji="1" lang="ja-JP" altLang="en-US"/>
              <a:t>週間程度実験を行いました。</a:t>
            </a:r>
            <a:endParaRPr kumimoji="1" lang="en-US" altLang="ja-JP" dirty="0"/>
          </a:p>
          <a:p>
            <a:r>
              <a:rPr kumimoji="1" lang="ja-JP" altLang="en-US"/>
              <a:t>結果、タスク別・合計時間において</a:t>
            </a:r>
            <a:r>
              <a:rPr kumimoji="1" lang="en-US" altLang="ja-JP" dirty="0" err="1"/>
              <a:t>ADLogger</a:t>
            </a:r>
            <a:r>
              <a:rPr kumimoji="1" lang="ja-JP" altLang="en-US"/>
              <a:t>導入によって実測値と見積もりの差が縮まる効果が得られました。</a:t>
            </a:r>
            <a:endParaRPr kumimoji="1" lang="en-US" altLang="ja-JP" dirty="0"/>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2</a:t>
            </a:fld>
            <a:endParaRPr kumimoji="1" lang="ja-JP" altLang="en-US"/>
          </a:p>
        </p:txBody>
      </p:sp>
    </p:spTree>
    <p:extLst>
      <p:ext uri="{BB962C8B-B14F-4D97-AF65-F5344CB8AC3E}">
        <p14:creationId xmlns:p14="http://schemas.microsoft.com/office/powerpoint/2010/main" val="1977694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背景です。文京学院大学の調査によると、遅刻は通学・友人との待ち合わせ双方において、「逆算の甘さ」との大きな関連性が示唆されています。</a:t>
            </a:r>
            <a:endParaRPr kumimoji="1" lang="en-US" altLang="ja-JP" dirty="0"/>
          </a:p>
          <a:p>
            <a:r>
              <a:rPr kumimoji="1" lang="ja-JP" altLang="en-US"/>
              <a:t>また、他調査においても時間管理に関連する同様の理由が挙がります。</a:t>
            </a:r>
            <a:endParaRPr kumimoji="1" lang="en-US" altLang="ja-JP" dirty="0"/>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3</a:t>
            </a:fld>
            <a:endParaRPr kumimoji="1" lang="ja-JP" altLang="en-US"/>
          </a:p>
        </p:txBody>
      </p:sp>
    </p:spTree>
    <p:extLst>
      <p:ext uri="{BB962C8B-B14F-4D97-AF65-F5344CB8AC3E}">
        <p14:creationId xmlns:p14="http://schemas.microsoft.com/office/powerpoint/2010/main" val="1653626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lvl="0"/>
            <a:r>
              <a:rPr kumimoji="1" lang="ja-JP" altLang="ja-JP" sz="1200" kern="1200">
                <a:solidFill>
                  <a:schemeClr val="tx1"/>
                </a:solidFill>
                <a:effectLst/>
                <a:latin typeface="+mn-lt"/>
                <a:ea typeface="+mn-ea"/>
                <a:cs typeface="+mn-cs"/>
              </a:rPr>
              <a:t>では、「逆算の甘さ」とはどういうことを指すのかご説明します。</a:t>
            </a:r>
            <a:endParaRPr kumimoji="1" lang="en-US" altLang="ja-JP" sz="1200" kern="1200" dirty="0">
              <a:solidFill>
                <a:schemeClr val="tx1"/>
              </a:solidFill>
              <a:effectLst/>
              <a:latin typeface="+mn-lt"/>
              <a:ea typeface="+mn-ea"/>
              <a:cs typeface="+mn-cs"/>
            </a:endParaRPr>
          </a:p>
          <a:p>
            <a:pPr lvl="0"/>
            <a:r>
              <a:rPr kumimoji="1" lang="ja-JP" altLang="en-US" sz="1200" kern="1200">
                <a:solidFill>
                  <a:schemeClr val="tx1"/>
                </a:solidFill>
                <a:effectLst/>
                <a:latin typeface="+mn-lt"/>
                <a:ea typeface="+mn-ea"/>
                <a:cs typeface="+mn-cs"/>
              </a:rPr>
              <a:t>例えばプロジェクトマネジメントにおいては「感覚に依存した見積もりの誤差」及び「バッファ、つまり余白時間の不備」にあると考えられています。</a:t>
            </a:r>
            <a:endParaRPr kumimoji="1" lang="en-US" altLang="ja-JP" sz="1200" kern="1200" dirty="0">
              <a:solidFill>
                <a:schemeClr val="tx1"/>
              </a:solidFill>
              <a:effectLst/>
              <a:latin typeface="+mn-lt"/>
              <a:ea typeface="+mn-ea"/>
              <a:cs typeface="+mn-cs"/>
            </a:endParaRPr>
          </a:p>
          <a:p>
            <a:pPr lvl="0"/>
            <a:r>
              <a:rPr kumimoji="1" lang="ja-JP" altLang="en-US" sz="1200" kern="1200">
                <a:solidFill>
                  <a:schemeClr val="tx1"/>
                </a:solidFill>
                <a:effectLst/>
                <a:latin typeface="+mn-lt"/>
                <a:ea typeface="+mn-ea"/>
                <a:cs typeface="+mn-cs"/>
              </a:rPr>
              <a:t>前回の実験では朝の支度準備においても苦手意識のある人はその</a:t>
            </a:r>
            <a:r>
              <a:rPr kumimoji="1" lang="en-US" altLang="ja-JP" sz="1200" kern="1200" dirty="0">
                <a:solidFill>
                  <a:schemeClr val="tx1"/>
                </a:solidFill>
                <a:effectLst/>
                <a:latin typeface="+mn-lt"/>
                <a:ea typeface="+mn-ea"/>
                <a:cs typeface="+mn-cs"/>
              </a:rPr>
              <a:t>2</a:t>
            </a:r>
            <a:r>
              <a:rPr kumimoji="1" lang="ja-JP" altLang="en-US" sz="1200" kern="1200">
                <a:solidFill>
                  <a:schemeClr val="tx1"/>
                </a:solidFill>
                <a:effectLst/>
                <a:latin typeface="+mn-lt"/>
                <a:ea typeface="+mn-ea"/>
                <a:cs typeface="+mn-cs"/>
              </a:rPr>
              <a:t>点に問題がある可能性が示唆されました。</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4</a:t>
            </a:fld>
            <a:endParaRPr kumimoji="1" lang="ja-JP" altLang="en-US"/>
          </a:p>
        </p:txBody>
      </p:sp>
    </p:spTree>
    <p:extLst>
      <p:ext uri="{BB962C8B-B14F-4D97-AF65-F5344CB8AC3E}">
        <p14:creationId xmlns:p14="http://schemas.microsoft.com/office/powerpoint/2010/main" val="3156209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ja-JP" sz="1200" kern="1200">
                <a:solidFill>
                  <a:schemeClr val="tx1"/>
                </a:solidFill>
                <a:effectLst/>
                <a:latin typeface="+mn-lt"/>
                <a:ea typeface="+mn-ea"/>
                <a:cs typeface="+mn-cs"/>
              </a:rPr>
              <a:t>私は先ほど提示した「感覚に依存した見積もりの誤差」及び「バッファ、つまり余白時間の不備」を</a:t>
            </a:r>
            <a:r>
              <a:rPr kumimoji="1" lang="ja-JP" altLang="en-US" sz="1200" kern="1200">
                <a:solidFill>
                  <a:schemeClr val="tx1"/>
                </a:solidFill>
                <a:effectLst/>
                <a:latin typeface="+mn-lt"/>
                <a:ea typeface="+mn-ea"/>
                <a:cs typeface="+mn-cs"/>
              </a:rPr>
              <a:t>解消させることを目的としている。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そのために、正確な行動別時間の把握、及び適切な余裕時間の確保を実現するアプリケーションが必要であると考えている。</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5</a:t>
            </a:fld>
            <a:endParaRPr kumimoji="1" lang="ja-JP" altLang="en-US"/>
          </a:p>
        </p:txBody>
      </p:sp>
    </p:spTree>
    <p:extLst>
      <p:ext uri="{BB962C8B-B14F-4D97-AF65-F5344CB8AC3E}">
        <p14:creationId xmlns:p14="http://schemas.microsoft.com/office/powerpoint/2010/main" val="26669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a:solidFill>
                  <a:schemeClr val="tx1"/>
                </a:solidFill>
                <a:effectLst/>
                <a:latin typeface="+mn-lt"/>
                <a:ea typeface="+mn-ea"/>
                <a:cs typeface="+mn-cs"/>
              </a:rPr>
              <a:t>睡眠時間記録アプリ</a:t>
            </a:r>
            <a:endParaRPr kumimoji="1" lang="en" altLang="ja-JP" sz="1200" b="0" i="0" u="sng" strike="noStrike" kern="1200" dirty="0">
              <a:solidFill>
                <a:schemeClr val="tx1"/>
              </a:solidFill>
              <a:effectLst/>
              <a:latin typeface="+mn-lt"/>
              <a:ea typeface="+mn-ea"/>
              <a:cs typeface="+mn-cs"/>
              <a:hlinkClick r:id="rId3"/>
            </a:endParaRPr>
          </a:p>
          <a:p>
            <a:r>
              <a:rPr kumimoji="1" lang="en" altLang="ja-JP" sz="1200" b="0" i="0" u="sng" strike="noStrike" kern="1200" dirty="0">
                <a:solidFill>
                  <a:schemeClr val="tx1"/>
                </a:solidFill>
                <a:effectLst/>
                <a:latin typeface="+mn-lt"/>
                <a:ea typeface="+mn-ea"/>
                <a:cs typeface="+mn-cs"/>
                <a:hlinkClick r:id="rId3"/>
              </a:rPr>
              <a:t>https://www.jstage.jst.go.jp/article/fss/27/0/27_0_274/_pdf/-char/ja</a:t>
            </a:r>
            <a:endParaRPr kumimoji="1" lang="en" altLang="ja-JP" sz="1200" b="0" i="0" u="sng" strike="noStrike" kern="1200" dirty="0">
              <a:solidFill>
                <a:schemeClr val="tx1"/>
              </a:solidFill>
              <a:effectLst/>
              <a:latin typeface="+mn-lt"/>
              <a:ea typeface="+mn-ea"/>
              <a:cs typeface="+mn-cs"/>
            </a:endParaRPr>
          </a:p>
          <a:p>
            <a:pPr rtl="0"/>
            <a:r>
              <a:rPr kumimoji="1" lang="ja-JP" altLang="en-US" sz="1200" b="0" i="0" u="none" strike="noStrike" kern="1200">
                <a:solidFill>
                  <a:schemeClr val="tx1"/>
                </a:solidFill>
                <a:effectLst/>
                <a:latin typeface="+mn-lt"/>
                <a:ea typeface="+mn-ea"/>
                <a:cs typeface="+mn-cs"/>
              </a:rPr>
              <a:t>乳児を持つ母親のライフログと作業の計測</a:t>
            </a:r>
            <a:endParaRPr lang="ja-JP" altLang="en-US" b="0">
              <a:effectLst/>
            </a:endParaRPr>
          </a:p>
          <a:p>
            <a:r>
              <a:rPr kumimoji="1" lang="en" altLang="ja-JP" sz="1200" b="0" i="0" u="sng" strike="noStrike" kern="1200" dirty="0">
                <a:solidFill>
                  <a:schemeClr val="tx1"/>
                </a:solidFill>
                <a:effectLst/>
                <a:latin typeface="+mn-lt"/>
                <a:ea typeface="+mn-ea"/>
                <a:cs typeface="+mn-cs"/>
                <a:hlinkClick r:id="rId4"/>
              </a:rPr>
              <a:t>https://www.jstage.jst.go.jp/article/jima/68/1/68_47/_pdf/-char/ja</a:t>
            </a:r>
            <a:endParaRPr kumimoji="1" lang="en" altLang="ja-JP" sz="1200" b="0" i="0" u="sng" strike="noStrike" kern="1200" dirty="0">
              <a:solidFill>
                <a:schemeClr val="tx1"/>
              </a:solidFill>
              <a:effectLst/>
              <a:latin typeface="+mn-lt"/>
              <a:ea typeface="+mn-ea"/>
              <a:cs typeface="+mn-cs"/>
            </a:endParaRPr>
          </a:p>
          <a:p>
            <a:r>
              <a:rPr kumimoji="1" lang="ja-JP" altLang="en-US" sz="1200" b="0" i="0" u="sng" strike="noStrike" kern="1200">
                <a:solidFill>
                  <a:schemeClr val="tx1"/>
                </a:solidFill>
                <a:effectLst/>
                <a:latin typeface="+mn-lt"/>
                <a:ea typeface="+mn-ea"/>
                <a:cs typeface="+mn-cs"/>
              </a:rPr>
              <a:t>ライフログとスケジュールに基づいた未来予測</a:t>
            </a:r>
            <a:endParaRPr kumimoji="1" lang="en-US" altLang="ja-JP" sz="1200" b="0" i="0" u="sng" strike="noStrike" kern="1200" dirty="0">
              <a:solidFill>
                <a:schemeClr val="tx1"/>
              </a:solidFill>
              <a:effectLst/>
              <a:latin typeface="+mn-lt"/>
              <a:ea typeface="+mn-ea"/>
              <a:cs typeface="+mn-cs"/>
            </a:endParaRPr>
          </a:p>
          <a:p>
            <a:r>
              <a:rPr lang="en" altLang="ja-JP" dirty="0">
                <a:hlinkClick r:id="rId5"/>
              </a:rPr>
              <a:t>file:///Users/yuri/Downloads/IPSJ-JNL5511016.pdf</a:t>
            </a:r>
            <a:endParaRPr lang="en" altLang="ja-JP" dirty="0"/>
          </a:p>
          <a:p>
            <a:endParaRPr kumimoji="1" lang="en" altLang="ja-JP" sz="1200" b="0" i="0" u="sng" strike="noStrike"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6</a:t>
            </a:fld>
            <a:endParaRPr kumimoji="1" lang="ja-JP" altLang="en-US"/>
          </a:p>
        </p:txBody>
      </p:sp>
    </p:spTree>
    <p:extLst>
      <p:ext uri="{BB962C8B-B14F-4D97-AF65-F5344CB8AC3E}">
        <p14:creationId xmlns:p14="http://schemas.microsoft.com/office/powerpoint/2010/main" val="2961504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a:solidFill>
                  <a:schemeClr val="tx1"/>
                </a:solidFill>
                <a:effectLst/>
                <a:latin typeface="+mn-lt"/>
                <a:ea typeface="+mn-ea"/>
                <a:cs typeface="+mn-cs"/>
              </a:rPr>
              <a:t>睡眠時間記録アプリ</a:t>
            </a:r>
            <a:endParaRPr kumimoji="1" lang="en" altLang="ja-JP" sz="1200" b="0" i="0" u="sng" strike="noStrike" kern="1200" dirty="0">
              <a:solidFill>
                <a:schemeClr val="tx1"/>
              </a:solidFill>
              <a:effectLst/>
              <a:latin typeface="+mn-lt"/>
              <a:ea typeface="+mn-ea"/>
              <a:cs typeface="+mn-cs"/>
              <a:hlinkClick r:id="rId3"/>
            </a:endParaRPr>
          </a:p>
          <a:p>
            <a:r>
              <a:rPr kumimoji="1" lang="en" altLang="ja-JP" sz="1200" b="0" i="0" u="sng" strike="noStrike" kern="1200" dirty="0">
                <a:solidFill>
                  <a:schemeClr val="tx1"/>
                </a:solidFill>
                <a:effectLst/>
                <a:latin typeface="+mn-lt"/>
                <a:ea typeface="+mn-ea"/>
                <a:cs typeface="+mn-cs"/>
                <a:hlinkClick r:id="rId3"/>
              </a:rPr>
              <a:t>https://www.jstage.jst.go.jp/article/fss/27/0/27_0_274/_pdf/-char/ja</a:t>
            </a:r>
            <a:endParaRPr kumimoji="1" lang="en" altLang="ja-JP" sz="1200" b="0" i="0" u="sng" strike="noStrike" kern="1200" dirty="0">
              <a:solidFill>
                <a:schemeClr val="tx1"/>
              </a:solidFill>
              <a:effectLst/>
              <a:latin typeface="+mn-lt"/>
              <a:ea typeface="+mn-ea"/>
              <a:cs typeface="+mn-cs"/>
            </a:endParaRPr>
          </a:p>
          <a:p>
            <a:pPr rtl="0"/>
            <a:r>
              <a:rPr kumimoji="1" lang="ja-JP" altLang="en-US" sz="1200" b="0" i="0" u="none" strike="noStrike" kern="1200">
                <a:solidFill>
                  <a:schemeClr val="tx1"/>
                </a:solidFill>
                <a:effectLst/>
                <a:latin typeface="+mn-lt"/>
                <a:ea typeface="+mn-ea"/>
                <a:cs typeface="+mn-cs"/>
              </a:rPr>
              <a:t>乳児を持つ母親のライフログと作業の計測</a:t>
            </a:r>
            <a:endParaRPr lang="ja-JP" altLang="en-US" b="0">
              <a:effectLst/>
            </a:endParaRPr>
          </a:p>
          <a:p>
            <a:r>
              <a:rPr kumimoji="1" lang="en" altLang="ja-JP" sz="1200" b="0" i="0" u="sng" strike="noStrike" kern="1200" dirty="0">
                <a:solidFill>
                  <a:schemeClr val="tx1"/>
                </a:solidFill>
                <a:effectLst/>
                <a:latin typeface="+mn-lt"/>
                <a:ea typeface="+mn-ea"/>
                <a:cs typeface="+mn-cs"/>
                <a:hlinkClick r:id="rId4"/>
              </a:rPr>
              <a:t>https://www.jstage.jst.go.jp/article/jima/68/1/68_47/_pdf/-char/ja</a:t>
            </a:r>
            <a:endParaRPr kumimoji="1" lang="en" altLang="ja-JP" sz="1200" b="0" i="0" u="sng" strike="noStrike" kern="1200" dirty="0">
              <a:solidFill>
                <a:schemeClr val="tx1"/>
              </a:solidFill>
              <a:effectLst/>
              <a:latin typeface="+mn-lt"/>
              <a:ea typeface="+mn-ea"/>
              <a:cs typeface="+mn-cs"/>
            </a:endParaRPr>
          </a:p>
          <a:p>
            <a:r>
              <a:rPr kumimoji="1" lang="ja-JP" altLang="en-US" sz="1200" b="0" i="0" u="sng" strike="noStrike" kern="1200">
                <a:solidFill>
                  <a:schemeClr val="tx1"/>
                </a:solidFill>
                <a:effectLst/>
                <a:latin typeface="+mn-lt"/>
                <a:ea typeface="+mn-ea"/>
                <a:cs typeface="+mn-cs"/>
              </a:rPr>
              <a:t>ライフログとスケジュールに基づいた未来予測</a:t>
            </a:r>
            <a:endParaRPr kumimoji="1" lang="en-US" altLang="ja-JP" sz="1200" b="0" i="0" u="sng" strike="noStrike" kern="1200" dirty="0">
              <a:solidFill>
                <a:schemeClr val="tx1"/>
              </a:solidFill>
              <a:effectLst/>
              <a:latin typeface="+mn-lt"/>
              <a:ea typeface="+mn-ea"/>
              <a:cs typeface="+mn-cs"/>
            </a:endParaRPr>
          </a:p>
          <a:p>
            <a:r>
              <a:rPr lang="en" altLang="ja-JP" dirty="0">
                <a:hlinkClick r:id="rId5"/>
              </a:rPr>
              <a:t>file:///Users/yuri/Downloads/IPSJ-JNL5511016.pdf</a:t>
            </a:r>
            <a:endParaRPr lang="en" altLang="ja-JP" dirty="0"/>
          </a:p>
          <a:p>
            <a:endParaRPr kumimoji="1" lang="en" altLang="ja-JP" sz="1200" b="0" i="0" u="sng" strike="noStrike"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7</a:t>
            </a:fld>
            <a:endParaRPr kumimoji="1" lang="ja-JP" altLang="en-US"/>
          </a:p>
        </p:txBody>
      </p:sp>
    </p:spTree>
    <p:extLst>
      <p:ext uri="{BB962C8B-B14F-4D97-AF65-F5344CB8AC3E}">
        <p14:creationId xmlns:p14="http://schemas.microsoft.com/office/powerpoint/2010/main" val="5962941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8</a:t>
            </a:fld>
            <a:endParaRPr kumimoji="1" lang="ja-JP" altLang="en-US"/>
          </a:p>
        </p:txBody>
      </p:sp>
    </p:spTree>
    <p:extLst>
      <p:ext uri="{BB962C8B-B14F-4D97-AF65-F5344CB8AC3E}">
        <p14:creationId xmlns:p14="http://schemas.microsoft.com/office/powerpoint/2010/main" val="1105082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9</a:t>
            </a:fld>
            <a:endParaRPr kumimoji="1" lang="ja-JP" altLang="en-US"/>
          </a:p>
        </p:txBody>
      </p:sp>
    </p:spTree>
    <p:extLst>
      <p:ext uri="{BB962C8B-B14F-4D97-AF65-F5344CB8AC3E}">
        <p14:creationId xmlns:p14="http://schemas.microsoft.com/office/powerpoint/2010/main" val="32796389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ja-JP" altLang="en-US"/>
              <a:t>マスター タイトルの書式設定</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134F27F3-B169-9F4B-9A36-58BF30661966}" type="datetime1">
              <a:rPr lang="ja-JP" altLang="en-US" smtClean="0"/>
              <a:t>2021/1/30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200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7EEBD81-CDBF-C74D-A910-BFB7D0737499}" type="datetime1">
              <a:rPr lang="ja-JP" altLang="en-US" smtClean="0"/>
              <a:t>2021/1/30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39354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8709122-0E93-4A43-8E8D-273EA3A15567}" type="datetime1">
              <a:rPr lang="ja-JP" altLang="en-US" smtClean="0"/>
              <a:t>2021/1/30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962345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ja-JP" altLang="en-US"/>
              <a:t>マスター タイトルの書式設定</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C7E9C27-3D80-704C-AFDE-CA04D2AFBA5A}" type="datetime1">
              <a:rPr lang="ja-JP" altLang="en-US" smtClean="0"/>
              <a:t>2021/1/30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8704054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0DBF537E-2752-504A-9802-6BDBF3EA8928}" type="datetime1">
              <a:rPr lang="ja-JP" altLang="en-US" smtClean="0"/>
              <a:t>2021/1/30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748115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ja-JP" altLang="en-US"/>
              <a:t>マスター タイトルの書式設定</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Date Placeholder 2"/>
          <p:cNvSpPr>
            <a:spLocks noGrp="1"/>
          </p:cNvSpPr>
          <p:nvPr>
            <p:ph type="dt" sz="half" idx="10"/>
          </p:nvPr>
        </p:nvSpPr>
        <p:spPr/>
        <p:txBody>
          <a:bodyPr/>
          <a:lstStyle/>
          <a:p>
            <a:fld id="{754743BE-930C-C845-A74C-3BE8D40EEF9E}" type="datetime1">
              <a:rPr lang="ja-JP" altLang="en-US" smtClean="0"/>
              <a:t>2021/1/30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44177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ja-JP" altLang="en-US"/>
              <a:t>マスター タイトルの書式設定</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Date Placeholder 2"/>
          <p:cNvSpPr>
            <a:spLocks noGrp="1"/>
          </p:cNvSpPr>
          <p:nvPr>
            <p:ph type="dt" sz="half" idx="10"/>
          </p:nvPr>
        </p:nvSpPr>
        <p:spPr/>
        <p:txBody>
          <a:bodyPr/>
          <a:lstStyle/>
          <a:p>
            <a:fld id="{20215569-50A9-F245-8DD4-EE49CD54E634}" type="datetime1">
              <a:rPr lang="ja-JP" altLang="en-US" smtClean="0"/>
              <a:t>2021/1/30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591484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4DA6A47-055C-A347-B7A7-4DADF98C4D24}" type="datetime1">
              <a:rPr lang="ja-JP" altLang="en-US" smtClean="0"/>
              <a:t>2021/1/30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15852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CD19CBDD-1512-C44C-B3CE-BB57016C743D}" type="datetime1">
              <a:rPr lang="ja-JP" altLang="en-US" smtClean="0"/>
              <a:t>2021/1/30</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31646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8B20C85-D272-FD4D-9640-38FA9760C140}" type="datetime1">
              <a:rPr lang="ja-JP" altLang="en-US" smtClean="0"/>
              <a:t>2021/1/30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24328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3556C327-7E65-874B-8193-80B200AE2C0C}" type="datetime1">
              <a:rPr lang="ja-JP" altLang="en-US" smtClean="0"/>
              <a:t>2021/1/30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04562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251F92C-4A14-D142-B55E-A45FF33E38FF}" type="datetime1">
              <a:rPr lang="ja-JP" altLang="en-US" smtClean="0"/>
              <a:t>2021/1/30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30637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680322" y="3030008"/>
            <a:ext cx="4698355" cy="2906179"/>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5594123" y="3030008"/>
            <a:ext cx="4700059" cy="2906179"/>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395D8AEE-1D3E-3946-BFFA-2B12F5A61E2B}" type="datetime1">
              <a:rPr lang="ja-JP" altLang="en-US" smtClean="0"/>
              <a:t>2021/1/30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83247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A58360F-E661-1C46-9C73-0035F9E05DA2}" type="datetime1">
              <a:rPr lang="ja-JP" altLang="en-US" smtClean="0"/>
              <a:t>2021/1/30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57888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2BB82E9D-575B-8147-8AFB-E109E50972E0}" type="datetime1">
              <a:rPr lang="ja-JP" altLang="en-US" smtClean="0"/>
              <a:t>2021/1/30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8131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ja-JP" altLang="en-US"/>
              <a:t>マスター タイトルの書式設定</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B9BCCB36-88F9-D642-9C0D-C635C19E098D}" type="datetime1">
              <a:rPr lang="ja-JP" altLang="en-US" smtClean="0"/>
              <a:t>2021/1/30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6358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33E8DE2-A0A1-814E-BC93-823AE582084E}" type="datetime1">
              <a:rPr lang="ja-JP" altLang="en-US" smtClean="0"/>
              <a:t>2021/1/30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825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531A0E9-2C45-4A40-BD1A-C9E655920776}" type="datetime1">
              <a:rPr lang="ja-JP" altLang="en-US" smtClean="0"/>
              <a:t>2021/1/30</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518250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hf hdr="0" dt="0"/>
  <p:txStyles>
    <p:titleStyle>
      <a:lvl1pPr algn="l" defTabSz="914400" rtl="0" eaLnBrk="1" latinLnBrk="0" hangingPunct="1">
        <a:lnSpc>
          <a:spcPct val="90000"/>
        </a:lnSpc>
        <a:spcBef>
          <a:spcPct val="0"/>
        </a:spcBef>
        <a:buNone/>
        <a:defRPr kumimoji="1"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u-bunkyo.ac.jp/center/library/image/kyukiyo7_kaneko.pd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hyperlink" Target="https://cancam.jp/archives/277242" TargetMode="External"/><Relationship Id="rId4" Type="http://schemas.openxmlformats.org/officeDocument/2006/relationships/hyperlink" Target="https://prtimes.jp/main/html/rd/p/000000004.000029941.html"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innopm.com/blog/2018/05/30/Manhours_Estimati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427275-A49F-6347-82CE-1E8ABE24979F}"/>
              </a:ext>
            </a:extLst>
          </p:cNvPr>
          <p:cNvSpPr>
            <a:spLocks noGrp="1"/>
          </p:cNvSpPr>
          <p:nvPr>
            <p:ph type="ctrTitle"/>
          </p:nvPr>
        </p:nvSpPr>
        <p:spPr/>
        <p:txBody>
          <a:bodyPr/>
          <a:lstStyle/>
          <a:p>
            <a:pPr algn="l"/>
            <a:r>
              <a:rPr kumimoji="1" lang="en-US" altLang="ja-JP" dirty="0" err="1"/>
              <a:t>ADLogger</a:t>
            </a:r>
            <a:br>
              <a:rPr lang="en-US" altLang="ja-JP" dirty="0"/>
            </a:br>
            <a:r>
              <a:rPr lang="ja-JP" altLang="en-US" sz="2400"/>
              <a:t>タスク別時間記録</a:t>
            </a:r>
            <a:r>
              <a:rPr kumimoji="1" lang="ja-JP" altLang="en-US" sz="2400"/>
              <a:t>システムの構築の提案</a:t>
            </a:r>
          </a:p>
        </p:txBody>
      </p:sp>
      <p:sp>
        <p:nvSpPr>
          <p:cNvPr id="3" name="字幕 2">
            <a:extLst>
              <a:ext uri="{FF2B5EF4-FFF2-40B4-BE49-F238E27FC236}">
                <a16:creationId xmlns:a16="http://schemas.microsoft.com/office/drawing/2014/main" id="{5AD8D288-EBC3-AB49-8F00-CF0AA3B69AD6}"/>
              </a:ext>
            </a:extLst>
          </p:cNvPr>
          <p:cNvSpPr>
            <a:spLocks noGrp="1"/>
          </p:cNvSpPr>
          <p:nvPr>
            <p:ph type="subTitle" idx="1"/>
          </p:nvPr>
        </p:nvSpPr>
        <p:spPr/>
        <p:txBody>
          <a:bodyPr>
            <a:normAutofit lnSpcReduction="10000"/>
          </a:bodyPr>
          <a:lstStyle/>
          <a:p>
            <a:r>
              <a:rPr kumimoji="1" lang="ja-JP" altLang="en-US"/>
              <a:t>慶應義塾大学</a:t>
            </a:r>
            <a:r>
              <a:rPr kumimoji="1" lang="en-US" altLang="ja-JP" dirty="0"/>
              <a:t> </a:t>
            </a:r>
            <a:r>
              <a:rPr kumimoji="1" lang="ja-JP" altLang="en-US"/>
              <a:t>環境情報学部</a:t>
            </a:r>
            <a:r>
              <a:rPr kumimoji="1" lang="en-US" altLang="ja-JP" dirty="0"/>
              <a:t> 4</a:t>
            </a:r>
            <a:r>
              <a:rPr kumimoji="1" lang="ja-JP" altLang="en-US"/>
              <a:t>年</a:t>
            </a:r>
            <a:endParaRPr kumimoji="1" lang="en-US" altLang="ja-JP" dirty="0"/>
          </a:p>
          <a:p>
            <a:r>
              <a:rPr kumimoji="1" lang="ja-JP" altLang="en-US"/>
              <a:t>中澤研究室</a:t>
            </a:r>
            <a:r>
              <a:rPr kumimoji="1" lang="en-US" altLang="ja-JP" dirty="0"/>
              <a:t> </a:t>
            </a:r>
            <a:r>
              <a:rPr kumimoji="1" lang="en-US" altLang="ja-JP" dirty="0" err="1"/>
              <a:t>WellComp</a:t>
            </a:r>
            <a:r>
              <a:rPr kumimoji="1" lang="en-US" altLang="ja-JP" dirty="0"/>
              <a:t> </a:t>
            </a:r>
            <a:endParaRPr lang="en-US" altLang="ja-JP" dirty="0"/>
          </a:p>
          <a:p>
            <a:r>
              <a:rPr lang="ja-JP" altLang="en-US"/>
              <a:t>助川</a:t>
            </a:r>
            <a:r>
              <a:rPr lang="en-US" altLang="ja-JP" dirty="0"/>
              <a:t> </a:t>
            </a:r>
            <a:r>
              <a:rPr lang="ja-JP" altLang="en-US"/>
              <a:t>友理</a:t>
            </a:r>
            <a:endParaRPr kumimoji="1" lang="ja-JP" altLang="en-US"/>
          </a:p>
        </p:txBody>
      </p:sp>
      <p:sp>
        <p:nvSpPr>
          <p:cNvPr id="4" name="スライド番号プレースホルダー 3">
            <a:extLst>
              <a:ext uri="{FF2B5EF4-FFF2-40B4-BE49-F238E27FC236}">
                <a16:creationId xmlns:a16="http://schemas.microsoft.com/office/drawing/2014/main" id="{631034AB-6C80-7D4C-815F-13266E9BDECD}"/>
              </a:ext>
            </a:extLst>
          </p:cNvPr>
          <p:cNvSpPr>
            <a:spLocks noGrp="1"/>
          </p:cNvSpPr>
          <p:nvPr>
            <p:ph type="sldNum" sz="quarter" idx="12"/>
          </p:nvPr>
        </p:nvSpPr>
        <p:spPr/>
        <p:txBody>
          <a:bodyPr/>
          <a:lstStyle/>
          <a:p>
            <a:fld id="{6D22F896-40B5-4ADD-8801-0D06FADFA095}" type="slidenum">
              <a:rPr lang="en-US" sz="1800" smtClean="0"/>
              <a:t>1</a:t>
            </a:fld>
            <a:endParaRPr lang="en-US" sz="1800" dirty="0"/>
          </a:p>
        </p:txBody>
      </p:sp>
      <p:sp>
        <p:nvSpPr>
          <p:cNvPr id="5" name="フッター プレースホルダー 4">
            <a:extLst>
              <a:ext uri="{FF2B5EF4-FFF2-40B4-BE49-F238E27FC236}">
                <a16:creationId xmlns:a16="http://schemas.microsoft.com/office/drawing/2014/main" id="{35F04576-6B35-DF4F-90E0-5D4A9B2B431A}"/>
              </a:ext>
            </a:extLst>
          </p:cNvPr>
          <p:cNvSpPr>
            <a:spLocks noGrp="1"/>
          </p:cNvSpPr>
          <p:nvPr>
            <p:ph type="ftr" sz="quarter" idx="11"/>
          </p:nvPr>
        </p:nvSpPr>
        <p:spPr/>
        <p:txBody>
          <a:bodyPr/>
          <a:lstStyle/>
          <a:p>
            <a:r>
              <a:rPr lang="en-US" sz="2000" dirty="0" err="1"/>
              <a:t>suke@ht.sfc.keio.ac.jp</a:t>
            </a:r>
            <a:endParaRPr lang="en-US" sz="2000" dirty="0"/>
          </a:p>
        </p:txBody>
      </p:sp>
    </p:spTree>
    <p:extLst>
      <p:ext uri="{BB962C8B-B14F-4D97-AF65-F5344CB8AC3E}">
        <p14:creationId xmlns:p14="http://schemas.microsoft.com/office/powerpoint/2010/main" val="2685637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ja-JP" altLang="en-US"/>
              <a:t>余白時間の導出について</a:t>
            </a:r>
            <a:endParaRPr kumimoji="1" lang="ja-JP" altLang="en-US"/>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p:txBody>
              <a:bodyPr>
                <a:normAutofit/>
              </a:bodyPr>
              <a:lstStyle/>
              <a:p>
                <a:pPr marL="0" indent="0">
                  <a:buNone/>
                </a:pPr>
                <a:r>
                  <a:rPr kumimoji="1" lang="ja-JP" altLang="en-US" sz="3000">
                    <a:latin typeface="Cambria Math" panose="02040503050406030204" pitchFamily="18" charset="0"/>
                  </a:rPr>
                  <a:t>予測時間の導出方法</a:t>
                </a:r>
                <a:endParaRPr kumimoji="1" lang="en-US" altLang="ja-JP" sz="3000" dirty="0">
                  <a:latin typeface="Cambria Math" panose="02040503050406030204" pitchFamily="18" charset="0"/>
                </a:endParaRPr>
              </a:p>
              <a:p>
                <a:pPr marL="0" indent="0">
                  <a:buNone/>
                </a:pPr>
                <a14:m>
                  <m:oMathPara xmlns:m="http://schemas.openxmlformats.org/officeDocument/2006/math">
                    <m:oMathParaPr>
                      <m:jc m:val="center"/>
                    </m:oMathParaPr>
                    <m:oMath xmlns:m="http://schemas.openxmlformats.org/officeDocument/2006/math">
                      <m:sSub>
                        <m:sSubPr>
                          <m:ctrlPr>
                            <a:rPr kumimoji="1" lang="en-US" altLang="ja-JP" sz="4000" b="0" i="1" smtClean="0">
                              <a:latin typeface="Cambria Math" panose="02040503050406030204" pitchFamily="18" charset="0"/>
                            </a:rPr>
                          </m:ctrlPr>
                        </m:sSubPr>
                        <m:e>
                          <m:r>
                            <a:rPr kumimoji="1" lang="en-US" altLang="ja-JP" sz="4000" b="0" i="1" smtClean="0">
                              <a:latin typeface="Cambria Math" panose="02040503050406030204" pitchFamily="18" charset="0"/>
                            </a:rPr>
                            <m:t>𝑇</m:t>
                          </m:r>
                        </m:e>
                        <m:sub>
                          <m:r>
                            <a:rPr kumimoji="1" lang="en-US" altLang="ja-JP" sz="4000" b="0" i="1" smtClean="0">
                              <a:latin typeface="Cambria Math" panose="02040503050406030204" pitchFamily="18" charset="0"/>
                              <a:ea typeface="Cambria Math" panose="02040503050406030204" pitchFamily="18" charset="0"/>
                            </a:rPr>
                            <m:t>𝜐</m:t>
                          </m:r>
                        </m:sub>
                      </m:sSub>
                      <m:r>
                        <a:rPr kumimoji="1" lang="en-US" altLang="ja-JP" sz="4000" b="0" i="1" smtClean="0">
                          <a:latin typeface="Cambria Math" panose="02040503050406030204" pitchFamily="18" charset="0"/>
                        </a:rPr>
                        <m:t>=</m:t>
                      </m:r>
                      <m:acc>
                        <m:accPr>
                          <m:chr m:val="̅"/>
                          <m:ctrlPr>
                            <a:rPr kumimoji="1" lang="en-US" altLang="ja-JP" sz="4000" b="0" i="1" smtClean="0">
                              <a:latin typeface="Cambria Math" panose="02040503050406030204" pitchFamily="18" charset="0"/>
                            </a:rPr>
                          </m:ctrlPr>
                        </m:accPr>
                        <m:e>
                          <m:r>
                            <a:rPr kumimoji="1" lang="en-US" altLang="ja-JP" sz="4000" b="0" i="1" smtClean="0">
                              <a:latin typeface="Cambria Math" panose="02040503050406030204" pitchFamily="18" charset="0"/>
                            </a:rPr>
                            <m:t>𝑇</m:t>
                          </m:r>
                        </m:e>
                      </m:acc>
                      <m:r>
                        <a:rPr kumimoji="1" lang="en-US" altLang="ja-JP" sz="4000" b="0" i="1" smtClean="0">
                          <a:latin typeface="Cambria Math" panose="02040503050406030204" pitchFamily="18" charset="0"/>
                        </a:rPr>
                        <m:t>+</m:t>
                      </m:r>
                      <m:r>
                        <m:rPr>
                          <m:sty m:val="p"/>
                        </m:rPr>
                        <a:rPr lang="el-GR" altLang="ja-JP" sz="4000" i="1" dirty="0" smtClean="0">
                          <a:latin typeface="Cambria Math" panose="02040503050406030204" pitchFamily="18" charset="0"/>
                          <a:ea typeface="Cambria Math" panose="02040503050406030204" pitchFamily="18" charset="0"/>
                        </a:rPr>
                        <m:t>σ</m:t>
                      </m:r>
                      <m:d>
                        <m:dPr>
                          <m:ctrlPr>
                            <a:rPr lang="en-US" altLang="ja-JP" sz="4000" b="0" i="1" dirty="0" smtClean="0">
                              <a:latin typeface="Cambria Math" panose="02040503050406030204" pitchFamily="18" charset="0"/>
                              <a:ea typeface="Cambria Math" panose="02040503050406030204" pitchFamily="18" charset="0"/>
                            </a:rPr>
                          </m:ctrlPr>
                        </m:dPr>
                        <m:e>
                          <m:r>
                            <a:rPr lang="en-US" altLang="ja-JP" sz="4000" b="0" i="1" dirty="0" smtClean="0">
                              <a:latin typeface="Cambria Math" panose="02040503050406030204" pitchFamily="18" charset="0"/>
                              <a:ea typeface="Cambria Math" panose="02040503050406030204" pitchFamily="18" charset="0"/>
                            </a:rPr>
                            <m:t>𝑇</m:t>
                          </m:r>
                        </m:e>
                      </m:d>
                      <m:r>
                        <a:rPr lang="en-US" altLang="ja-JP" sz="4000" b="0" i="1" dirty="0" smtClean="0">
                          <a:latin typeface="Cambria Math" panose="02040503050406030204" pitchFamily="18" charset="0"/>
                          <a:ea typeface="Cambria Math" panose="02040503050406030204" pitchFamily="18" charset="0"/>
                        </a:rPr>
                        <m:t> × </m:t>
                      </m:r>
                      <m:r>
                        <a:rPr lang="en-US" altLang="ja-JP" sz="4000" b="0" i="1" dirty="0" smtClean="0">
                          <a:latin typeface="Cambria Math" panose="02040503050406030204" pitchFamily="18" charset="0"/>
                          <a:ea typeface="Cambria Math" panose="02040503050406030204" pitchFamily="18" charset="0"/>
                        </a:rPr>
                        <m:t>𝑁</m:t>
                      </m:r>
                    </m:oMath>
                  </m:oMathPara>
                </a14:m>
                <a:endParaRPr kumimoji="1" lang="en-US" altLang="ja-JP" sz="4000" dirty="0"/>
              </a:p>
              <a:p>
                <a:pPr marL="0" indent="0">
                  <a:buNone/>
                </a:pPr>
                <a:endParaRPr kumimoji="1" lang="en-US" altLang="ja-JP" sz="800" dirty="0"/>
              </a:p>
              <a:p>
                <a:pPr marL="0" indent="0">
                  <a:buNone/>
                </a:pPr>
                <a:r>
                  <a:rPr lang="ja-JP" altLang="en-US" sz="3000">
                    <a:latin typeface="Cambria Math" panose="02040503050406030204" pitchFamily="18" charset="0"/>
                  </a:rPr>
                  <a:t>予測時間の合計方法</a:t>
                </a:r>
                <a:endParaRPr lang="en-US" altLang="ja-JP" sz="3000" dirty="0">
                  <a:latin typeface="Cambria Math" panose="02040503050406030204" pitchFamily="18" charset="0"/>
                </a:endParaRPr>
              </a:p>
              <a:p>
                <a:pPr marL="0" indent="0" algn="ctr">
                  <a:buNone/>
                </a:pPr>
                <a14:m>
                  <m:oMath xmlns:m="http://schemas.openxmlformats.org/officeDocument/2006/math">
                    <m:sSub>
                      <m:sSubPr>
                        <m:ctrlPr>
                          <a:rPr lang="en-US" altLang="ja-JP" sz="4000" i="1">
                            <a:latin typeface="Cambria Math" panose="02040503050406030204" pitchFamily="18" charset="0"/>
                          </a:rPr>
                        </m:ctrlPr>
                      </m:sSubPr>
                      <m:e>
                        <m:r>
                          <a:rPr lang="en-US" altLang="ja-JP" sz="4000" i="1">
                            <a:latin typeface="Cambria Math" panose="02040503050406030204" pitchFamily="18" charset="0"/>
                          </a:rPr>
                          <m:t>𝑇</m:t>
                        </m:r>
                      </m:e>
                      <m:sub>
                        <m:r>
                          <a:rPr lang="en-US" altLang="ja-JP" sz="4000" b="0" i="1" smtClean="0">
                            <a:latin typeface="Cambria Math" panose="02040503050406030204" pitchFamily="18" charset="0"/>
                          </a:rPr>
                          <m:t>𝑠𝑢𝑚</m:t>
                        </m:r>
                      </m:sub>
                    </m:sSub>
                    <m:r>
                      <a:rPr lang="en-US" altLang="ja-JP" sz="4000" i="1">
                        <a:latin typeface="Cambria Math" panose="02040503050406030204" pitchFamily="18" charset="0"/>
                      </a:rPr>
                      <m:t>= </m:t>
                    </m:r>
                    <m:nary>
                      <m:naryPr>
                        <m:chr m:val="∑"/>
                        <m:ctrlPr>
                          <a:rPr lang="en-US" altLang="ja-JP" sz="4000" i="1">
                            <a:latin typeface="Cambria Math" panose="02040503050406030204" pitchFamily="18" charset="0"/>
                          </a:rPr>
                        </m:ctrlPr>
                      </m:naryPr>
                      <m:sub>
                        <m:r>
                          <a:rPr lang="en-US" altLang="ja-JP" sz="4000" b="0" i="1" smtClean="0">
                            <a:latin typeface="Cambria Math" panose="02040503050406030204" pitchFamily="18" charset="0"/>
                          </a:rPr>
                          <m:t>𝑖</m:t>
                        </m:r>
                        <m:r>
                          <a:rPr lang="en-US" altLang="ja-JP" sz="4000" i="1">
                            <a:latin typeface="Cambria Math" panose="02040503050406030204" pitchFamily="18" charset="0"/>
                          </a:rPr>
                          <m:t>=1</m:t>
                        </m:r>
                      </m:sub>
                      <m:sup>
                        <m:r>
                          <a:rPr lang="en-US" altLang="ja-JP" sz="4000" i="1">
                            <a:latin typeface="Cambria Math" panose="02040503050406030204" pitchFamily="18" charset="0"/>
                          </a:rPr>
                          <m:t>𝑛</m:t>
                        </m:r>
                      </m:sup>
                      <m:e>
                        <m:r>
                          <a:rPr lang="en-US" altLang="ja-JP" sz="4000" b="0" i="1" smtClean="0">
                            <a:latin typeface="Cambria Math" panose="02040503050406030204" pitchFamily="18" charset="0"/>
                          </a:rPr>
                          <m:t>(</m:t>
                        </m:r>
                        <m:sSub>
                          <m:sSubPr>
                            <m:ctrlPr>
                              <a:rPr lang="en-US" altLang="ja-JP" sz="4000" b="0" i="1" smtClean="0">
                                <a:latin typeface="Cambria Math" panose="02040503050406030204" pitchFamily="18" charset="0"/>
                              </a:rPr>
                            </m:ctrlPr>
                          </m:sSubPr>
                          <m:e>
                            <m:r>
                              <a:rPr lang="en-US" altLang="ja-JP" sz="4000" b="0" i="1" smtClean="0">
                                <a:latin typeface="Cambria Math" panose="02040503050406030204" pitchFamily="18" charset="0"/>
                              </a:rPr>
                              <m:t>𝑇</m:t>
                            </m:r>
                          </m:e>
                          <m:sub>
                            <m:r>
                              <a:rPr lang="en-US" altLang="ja-JP" sz="4000" b="0" i="1" smtClean="0">
                                <a:latin typeface="Cambria Math" panose="02040503050406030204" pitchFamily="18" charset="0"/>
                              </a:rPr>
                              <m:t>𝑣𝑖</m:t>
                            </m:r>
                          </m:sub>
                        </m:sSub>
                        <m:r>
                          <a:rPr lang="en-US" altLang="ja-JP" sz="4000" b="0" i="1" smtClean="0">
                            <a:latin typeface="Cambria Math" panose="02040503050406030204" pitchFamily="18" charset="0"/>
                          </a:rPr>
                          <m:t>)</m:t>
                        </m:r>
                      </m:e>
                    </m:nary>
                  </m:oMath>
                </a14:m>
                <a:r>
                  <a:rPr lang="en-US" altLang="ja-JP" sz="4000" dirty="0"/>
                  <a:t> + a</a:t>
                </a:r>
              </a:p>
              <a:p>
                <a:pPr marL="0" indent="0">
                  <a:buNone/>
                </a:pPr>
                <a:endParaRPr kumimoji="1" lang="en-US" altLang="ja-JP" sz="800" dirty="0"/>
              </a:p>
              <a:p>
                <a:pPr marL="0" indent="0">
                  <a:buNone/>
                </a:pPr>
                <a14:m>
                  <m:oMath xmlns:m="http://schemas.openxmlformats.org/officeDocument/2006/math">
                    <m:r>
                      <a:rPr lang="en-US" altLang="ja-JP" sz="2000" b="0" i="1" smtClean="0">
                        <a:latin typeface="Cambria Math" panose="02040503050406030204" pitchFamily="18" charset="0"/>
                        <a:ea typeface="Cambria Math" panose="02040503050406030204" pitchFamily="18" charset="0"/>
                      </a:rPr>
                      <m:t>𝑇</m:t>
                    </m:r>
                  </m:oMath>
                </a14:m>
                <a:r>
                  <a:rPr kumimoji="1" lang="en-US" altLang="ja-JP" sz="2000" dirty="0"/>
                  <a:t>=</a:t>
                </a:r>
                <a:r>
                  <a:rPr lang="ja-JP" altLang="en-US" sz="2000"/>
                  <a:t>記録時間　</a:t>
                </a:r>
                <a14:m>
                  <m:oMath xmlns:m="http://schemas.openxmlformats.org/officeDocument/2006/math">
                    <m:r>
                      <a:rPr lang="en-US" altLang="ja-JP" sz="2000" b="0" i="1" smtClean="0">
                        <a:latin typeface="Cambria Math" panose="02040503050406030204" pitchFamily="18" charset="0"/>
                      </a:rPr>
                      <m:t>𝑁</m:t>
                    </m:r>
                  </m:oMath>
                </a14:m>
                <a:r>
                  <a:rPr lang="en-US" altLang="ja-JP" sz="2000" dirty="0"/>
                  <a:t>=</a:t>
                </a:r>
                <a:r>
                  <a:rPr lang="ja-JP" altLang="en-US" sz="2000"/>
                  <a:t>変動バッファ設定</a:t>
                </a:r>
                <a:r>
                  <a:rPr lang="en-US" altLang="ja-JP" sz="2000" dirty="0"/>
                  <a:t>(0~3)</a:t>
                </a:r>
                <a:r>
                  <a:rPr lang="ja-JP" altLang="en-US" sz="2000"/>
                  <a:t>　</a:t>
                </a:r>
                <a:r>
                  <a:rPr lang="en-US" altLang="ja-JP" sz="2000" dirty="0"/>
                  <a:t>a=</a:t>
                </a:r>
                <a:r>
                  <a:rPr lang="ja-JP" altLang="en-US" sz="2000"/>
                  <a:t>固定バッファ時間</a:t>
                </a:r>
                <a:endParaRPr lang="en-US" altLang="ja-JP" sz="2000" dirty="0"/>
              </a:p>
            </p:txBody>
          </p:sp>
        </mc:Choice>
        <mc:Fallback xmlns="">
          <p:sp>
            <p:nvSpPr>
              <p:cNvPr id="3" name="コンテンツ プレースホルダー 2">
                <a:extLst>
                  <a:ext uri="{FF2B5EF4-FFF2-40B4-BE49-F238E27FC236}">
                    <a16:creationId xmlns:a16="http://schemas.microsoft.com/office/drawing/2014/main" id="{D735CE2E-2992-194D-9CB8-E8A3D5C9E056}"/>
                  </a:ext>
                </a:extLst>
              </p:cNvPr>
              <p:cNvSpPr>
                <a:spLocks noGrp="1" noRot="1" noChangeAspect="1" noMove="1" noResize="1" noEditPoints="1" noAdjustHandles="1" noChangeArrowheads="1" noChangeShapeType="1" noTextEdit="1"/>
              </p:cNvSpPr>
              <p:nvPr>
                <p:ph idx="1"/>
              </p:nvPr>
            </p:nvSpPr>
            <p:spPr>
              <a:blipFill>
                <a:blip r:embed="rId3"/>
                <a:stretch>
                  <a:fillRect l="-2639" t="-7394" b="-15493"/>
                </a:stretch>
              </a:blipFill>
            </p:spPr>
            <p:txBody>
              <a:bodyPr/>
              <a:lstStyle/>
              <a:p>
                <a:r>
                  <a:rPr lang="ja-JP" altLang="en-US">
                    <a:noFill/>
                  </a:rPr>
                  <a:t> </a:t>
                </a:r>
              </a:p>
            </p:txBody>
          </p:sp>
        </mc:Fallback>
      </mc:AlternateContent>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10</a:t>
            </a:fld>
            <a:endParaRPr lang="en-US" sz="1800" dirty="0"/>
          </a:p>
        </p:txBody>
      </p:sp>
    </p:spTree>
    <p:extLst>
      <p:ext uri="{BB962C8B-B14F-4D97-AF65-F5344CB8AC3E}">
        <p14:creationId xmlns:p14="http://schemas.microsoft.com/office/powerpoint/2010/main" val="2182942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en-US" altLang="ja-JP" dirty="0" err="1"/>
              <a:t>ADLogger</a:t>
            </a:r>
            <a:r>
              <a:rPr lang="ja-JP" altLang="en-US"/>
              <a:t>システム</a:t>
            </a:r>
            <a:r>
              <a:rPr lang="en-US" altLang="ja-JP" dirty="0"/>
              <a:t> </a:t>
            </a:r>
            <a:r>
              <a:rPr lang="ja-JP" altLang="en-US"/>
              <a:t>：</a:t>
            </a:r>
            <a:r>
              <a:rPr lang="en-US" altLang="ja-JP" dirty="0"/>
              <a:t> </a:t>
            </a:r>
            <a:r>
              <a:rPr lang="ja-JP" altLang="en-US"/>
              <a:t>システム構成図</a:t>
            </a:r>
            <a:endParaRPr kumimoji="1" lang="ja-JP" altLang="en-US"/>
          </a:p>
        </p:txBody>
      </p:sp>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11</a:t>
            </a:fld>
            <a:endParaRPr lang="en-US" sz="1800" dirty="0"/>
          </a:p>
        </p:txBody>
      </p:sp>
      <p:pic>
        <p:nvPicPr>
          <p:cNvPr id="9" name="図 8">
            <a:extLst>
              <a:ext uri="{FF2B5EF4-FFF2-40B4-BE49-F238E27FC236}">
                <a16:creationId xmlns:a16="http://schemas.microsoft.com/office/drawing/2014/main" id="{0567FFEB-A89B-7243-B145-042EE3F4AC74}"/>
              </a:ext>
            </a:extLst>
          </p:cNvPr>
          <p:cNvPicPr>
            <a:picLocks noChangeAspect="1"/>
          </p:cNvPicPr>
          <p:nvPr/>
        </p:nvPicPr>
        <p:blipFill rotWithShape="1">
          <a:blip r:embed="rId3"/>
          <a:srcRect l="3334" t="4899" r="2856" b="16421"/>
          <a:stretch/>
        </p:blipFill>
        <p:spPr>
          <a:xfrm>
            <a:off x="2303098" y="1833265"/>
            <a:ext cx="6704424" cy="3994329"/>
          </a:xfrm>
          <a:prstGeom prst="rect">
            <a:avLst/>
          </a:prstGeom>
        </p:spPr>
      </p:pic>
    </p:spTree>
    <p:extLst>
      <p:ext uri="{BB962C8B-B14F-4D97-AF65-F5344CB8AC3E}">
        <p14:creationId xmlns:p14="http://schemas.microsoft.com/office/powerpoint/2010/main" val="493480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実験</a:t>
            </a:r>
            <a:r>
              <a:rPr lang="en-US" altLang="ja-JP" dirty="0"/>
              <a:t> </a:t>
            </a:r>
            <a:r>
              <a:rPr lang="ja-JP" altLang="en-US"/>
              <a:t>本計測</a:t>
            </a:r>
            <a:endParaRPr kumimoji="1" lang="ja-JP" altLang="en-US"/>
          </a:p>
        </p:txBody>
      </p:sp>
      <p:sp>
        <p:nvSpPr>
          <p:cNvPr id="3" name="コンテンツ プレースホルダー 2">
            <a:extLst>
              <a:ext uri="{FF2B5EF4-FFF2-40B4-BE49-F238E27FC236}">
                <a16:creationId xmlns:a16="http://schemas.microsoft.com/office/drawing/2014/main" id="{57A8DB43-1554-5A41-AEE6-CC11C115BA4F}"/>
              </a:ext>
            </a:extLst>
          </p:cNvPr>
          <p:cNvSpPr>
            <a:spLocks noGrp="1"/>
          </p:cNvSpPr>
          <p:nvPr>
            <p:ph idx="1"/>
          </p:nvPr>
        </p:nvSpPr>
        <p:spPr/>
        <p:txBody>
          <a:bodyPr>
            <a:normAutofit/>
          </a:bodyPr>
          <a:lstStyle/>
          <a:p>
            <a:r>
              <a:rPr kumimoji="1" lang="en-US" altLang="ja-JP" sz="3200" dirty="0"/>
              <a:t>SFC</a:t>
            </a:r>
            <a:r>
              <a:rPr kumimoji="1" lang="ja-JP" altLang="en-US" sz="3200"/>
              <a:t>生</a:t>
            </a:r>
            <a:r>
              <a:rPr kumimoji="1" lang="en-US" altLang="ja-JP" sz="3200" dirty="0"/>
              <a:t> 20</a:t>
            </a:r>
            <a:r>
              <a:rPr kumimoji="1" lang="ja-JP" altLang="en-US" sz="3200"/>
              <a:t>名</a:t>
            </a:r>
            <a:r>
              <a:rPr kumimoji="1" lang="en-US" altLang="ja-JP" sz="3200" dirty="0"/>
              <a:t> / 4</a:t>
            </a:r>
            <a:r>
              <a:rPr kumimoji="1" lang="ja-JP" altLang="en-US" sz="3200"/>
              <a:t>週間程度</a:t>
            </a:r>
            <a:endParaRPr kumimoji="1" lang="en-US" altLang="ja-JP" sz="3200" dirty="0"/>
          </a:p>
          <a:p>
            <a:pPr marL="514350" indent="-514350">
              <a:buFont typeface="+mj-lt"/>
              <a:buAutoNum type="arabicPeriod"/>
            </a:pPr>
            <a:r>
              <a:rPr kumimoji="1" lang="ja-JP" altLang="en-US" sz="3200"/>
              <a:t>連続で行う行動と必要な時間を実験者に報告する</a:t>
            </a:r>
            <a:endParaRPr kumimoji="1" lang="en-US" altLang="ja-JP" sz="3200" dirty="0"/>
          </a:p>
          <a:p>
            <a:pPr marL="514350" indent="-514350">
              <a:buFont typeface="+mj-lt"/>
              <a:buAutoNum type="arabicPeriod"/>
            </a:pPr>
            <a:r>
              <a:rPr lang="en-US" altLang="ja-JP" sz="3200" dirty="0"/>
              <a:t>Zoom</a:t>
            </a:r>
            <a:r>
              <a:rPr lang="ja-JP" altLang="en-US" sz="3200"/>
              <a:t>で実験者と会い、測りながら行う</a:t>
            </a:r>
            <a:r>
              <a:rPr lang="en-US" altLang="ja-JP" sz="3200" dirty="0"/>
              <a:t> </a:t>
            </a:r>
          </a:p>
          <a:p>
            <a:pPr marL="514350" indent="-514350">
              <a:buFont typeface="+mj-lt"/>
              <a:buAutoNum type="arabicPeriod"/>
            </a:pPr>
            <a:r>
              <a:rPr lang="ja-JP" altLang="en-US" sz="3200"/>
              <a:t>設定を変更して</a:t>
            </a:r>
            <a:r>
              <a:rPr lang="en-US" altLang="ja-JP" sz="3200" dirty="0"/>
              <a:t> 1. 2. </a:t>
            </a:r>
            <a:r>
              <a:rPr lang="ja-JP" altLang="en-US" sz="3200"/>
              <a:t>を行う</a:t>
            </a:r>
            <a:endParaRPr lang="en-US" altLang="ja-JP" sz="3200" dirty="0"/>
          </a:p>
          <a:p>
            <a:pPr marL="514350" indent="-514350">
              <a:buFont typeface="+mj-lt"/>
              <a:buAutoNum type="arabicPeriod"/>
            </a:pPr>
            <a:r>
              <a:rPr lang="ja-JP" altLang="en-US" sz="3200"/>
              <a:t>インタビュー</a:t>
            </a:r>
            <a:endParaRPr lang="en-US" altLang="ja-JP" sz="3200" dirty="0"/>
          </a:p>
          <a:p>
            <a:pPr marL="0" indent="0">
              <a:buNone/>
            </a:pPr>
            <a:r>
              <a:rPr lang="ja-JP" altLang="en-US" sz="3200"/>
              <a:t>＋</a:t>
            </a:r>
            <a:r>
              <a:rPr lang="en-US" altLang="ja-JP" sz="3200" dirty="0"/>
              <a:t> </a:t>
            </a:r>
            <a:r>
              <a:rPr lang="ja-JP" altLang="en-US" sz="3200"/>
              <a:t>実験期間中は計測を任意でお願いする</a:t>
            </a:r>
            <a:endParaRPr lang="en-US" altLang="ja-JP" sz="3200" dirty="0"/>
          </a:p>
          <a:p>
            <a:pPr marL="514350" indent="-514350">
              <a:buFont typeface="+mj-lt"/>
              <a:buAutoNum type="arabicPeriod"/>
            </a:pPr>
            <a:endParaRPr lang="en-US" altLang="ja-JP" sz="3200" dirty="0"/>
          </a:p>
          <a:p>
            <a:pPr marL="514350" indent="-514350">
              <a:buFont typeface="+mj-lt"/>
              <a:buAutoNum type="arabicPeriod"/>
            </a:pPr>
            <a:endParaRPr kumimoji="1" lang="en-US" altLang="ja-JP" sz="3200" dirty="0"/>
          </a:p>
        </p:txBody>
      </p:sp>
      <p:sp>
        <p:nvSpPr>
          <p:cNvPr id="4" name="フッター プレースホルダー 3">
            <a:extLst>
              <a:ext uri="{FF2B5EF4-FFF2-40B4-BE49-F238E27FC236}">
                <a16:creationId xmlns:a16="http://schemas.microsoft.com/office/drawing/2014/main" id="{90CB6D4E-68E4-5845-B7AD-5C7DC8C22B0D}"/>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12</a:t>
            </a:fld>
            <a:endParaRPr lang="en-US" sz="1800" dirty="0"/>
          </a:p>
        </p:txBody>
      </p:sp>
    </p:spTree>
    <p:extLst>
      <p:ext uri="{BB962C8B-B14F-4D97-AF65-F5344CB8AC3E}">
        <p14:creationId xmlns:p14="http://schemas.microsoft.com/office/powerpoint/2010/main" val="2500465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実験後インタビュー</a:t>
            </a:r>
            <a:endParaRPr kumimoji="1" lang="ja-JP" altLang="en-US"/>
          </a:p>
        </p:txBody>
      </p:sp>
      <p:sp>
        <p:nvSpPr>
          <p:cNvPr id="3" name="コンテンツ プレースホルダー 2">
            <a:extLst>
              <a:ext uri="{FF2B5EF4-FFF2-40B4-BE49-F238E27FC236}">
                <a16:creationId xmlns:a16="http://schemas.microsoft.com/office/drawing/2014/main" id="{57A8DB43-1554-5A41-AEE6-CC11C115BA4F}"/>
              </a:ext>
            </a:extLst>
          </p:cNvPr>
          <p:cNvSpPr>
            <a:spLocks noGrp="1"/>
          </p:cNvSpPr>
          <p:nvPr>
            <p:ph idx="1"/>
          </p:nvPr>
        </p:nvSpPr>
        <p:spPr/>
        <p:txBody>
          <a:bodyPr>
            <a:normAutofit/>
          </a:bodyPr>
          <a:lstStyle/>
          <a:p>
            <a:r>
              <a:rPr lang="en-US" altLang="ja-JP" sz="3200" dirty="0">
                <a:latin typeface="+mn-ea"/>
              </a:rPr>
              <a:t>14</a:t>
            </a:r>
            <a:r>
              <a:rPr lang="ja-JP" altLang="en-US" sz="3200">
                <a:latin typeface="+mn-ea"/>
              </a:rPr>
              <a:t>問の質疑</a:t>
            </a:r>
            <a:endParaRPr lang="en-US" altLang="ja-JP" sz="3200" dirty="0">
              <a:latin typeface="+mn-ea"/>
            </a:endParaRPr>
          </a:p>
        </p:txBody>
      </p:sp>
      <p:sp>
        <p:nvSpPr>
          <p:cNvPr id="4" name="フッター プレースホルダー 3">
            <a:extLst>
              <a:ext uri="{FF2B5EF4-FFF2-40B4-BE49-F238E27FC236}">
                <a16:creationId xmlns:a16="http://schemas.microsoft.com/office/drawing/2014/main" id="{90CB6D4E-68E4-5845-B7AD-5C7DC8C22B0D}"/>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13</a:t>
            </a:fld>
            <a:endParaRPr lang="en-US" sz="1800" dirty="0"/>
          </a:p>
        </p:txBody>
      </p:sp>
      <p:pic>
        <p:nvPicPr>
          <p:cNvPr id="6" name="図 5">
            <a:extLst>
              <a:ext uri="{FF2B5EF4-FFF2-40B4-BE49-F238E27FC236}">
                <a16:creationId xmlns:a16="http://schemas.microsoft.com/office/drawing/2014/main" id="{56CA7A48-B61F-F54C-9FA1-A84108B910E3}"/>
              </a:ext>
            </a:extLst>
          </p:cNvPr>
          <p:cNvPicPr>
            <a:picLocks noChangeAspect="1"/>
          </p:cNvPicPr>
          <p:nvPr/>
        </p:nvPicPr>
        <p:blipFill>
          <a:blip r:embed="rId3"/>
          <a:stretch>
            <a:fillRect/>
          </a:stretch>
        </p:blipFill>
        <p:spPr>
          <a:xfrm>
            <a:off x="3129344" y="2173565"/>
            <a:ext cx="7454757" cy="4127748"/>
          </a:xfrm>
          <a:prstGeom prst="rect">
            <a:avLst/>
          </a:prstGeom>
        </p:spPr>
      </p:pic>
    </p:spTree>
    <p:extLst>
      <p:ext uri="{BB962C8B-B14F-4D97-AF65-F5344CB8AC3E}">
        <p14:creationId xmlns:p14="http://schemas.microsoft.com/office/powerpoint/2010/main" val="2997366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評価手法</a:t>
            </a:r>
            <a:endParaRPr kumimoji="1" lang="ja-JP" altLang="en-US"/>
          </a:p>
        </p:txBody>
      </p:sp>
      <p:sp>
        <p:nvSpPr>
          <p:cNvPr id="3" name="コンテンツ プレースホルダー 2">
            <a:extLst>
              <a:ext uri="{FF2B5EF4-FFF2-40B4-BE49-F238E27FC236}">
                <a16:creationId xmlns:a16="http://schemas.microsoft.com/office/drawing/2014/main" id="{57A8DB43-1554-5A41-AEE6-CC11C115BA4F}"/>
              </a:ext>
            </a:extLst>
          </p:cNvPr>
          <p:cNvSpPr>
            <a:spLocks noGrp="1"/>
          </p:cNvSpPr>
          <p:nvPr>
            <p:ph idx="1"/>
          </p:nvPr>
        </p:nvSpPr>
        <p:spPr>
          <a:xfrm>
            <a:off x="680321" y="2336873"/>
            <a:ext cx="9613861" cy="3599316"/>
          </a:xfrm>
        </p:spPr>
        <p:txBody>
          <a:bodyPr>
            <a:normAutofit/>
          </a:bodyPr>
          <a:lstStyle/>
          <a:p>
            <a:r>
              <a:rPr lang="en" altLang="ja-JP" sz="3200" dirty="0">
                <a:effectLst/>
              </a:rPr>
              <a:t>y=ax </a:t>
            </a:r>
            <a:r>
              <a:rPr lang="ja-JP" altLang="en-US" sz="3200">
                <a:effectLst/>
              </a:rPr>
              <a:t>として表した時の係数比較</a:t>
            </a:r>
            <a:endParaRPr lang="en-US" altLang="ja-JP" sz="3200" dirty="0">
              <a:effectLst/>
            </a:endParaRPr>
          </a:p>
          <a:p>
            <a:r>
              <a:rPr lang="ja-JP" altLang="en-US" sz="3200">
                <a:effectLst/>
              </a:rPr>
              <a:t>分布・平均・標準偏差の比較</a:t>
            </a:r>
            <a:endParaRPr lang="en" altLang="ja-JP" sz="3200" dirty="0">
              <a:effectLst/>
            </a:endParaRPr>
          </a:p>
          <a:p>
            <a:r>
              <a:rPr lang="ja-JP" altLang="en-US" sz="3200">
                <a:effectLst/>
              </a:rPr>
              <a:t>インタビューの傾向について</a:t>
            </a:r>
            <a:endParaRPr lang="en" altLang="ja-JP" sz="3200" dirty="0"/>
          </a:p>
        </p:txBody>
      </p:sp>
      <p:sp>
        <p:nvSpPr>
          <p:cNvPr id="4" name="フッター プレースホルダー 3">
            <a:extLst>
              <a:ext uri="{FF2B5EF4-FFF2-40B4-BE49-F238E27FC236}">
                <a16:creationId xmlns:a16="http://schemas.microsoft.com/office/drawing/2014/main" id="{90CB6D4E-68E4-5845-B7AD-5C7DC8C22B0D}"/>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14</a:t>
            </a:fld>
            <a:endParaRPr lang="en-US" sz="1800" dirty="0"/>
          </a:p>
        </p:txBody>
      </p:sp>
    </p:spTree>
    <p:extLst>
      <p:ext uri="{BB962C8B-B14F-4D97-AF65-F5344CB8AC3E}">
        <p14:creationId xmlns:p14="http://schemas.microsoft.com/office/powerpoint/2010/main" val="19234497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ja-JP" altLang="en-US"/>
              <a:t>被験者：</a:t>
            </a:r>
            <a:r>
              <a:rPr lang="en-US" altLang="ja-JP" dirty="0"/>
              <a:t>19</a:t>
            </a:r>
            <a:r>
              <a:rPr lang="ja-JP" altLang="en-US"/>
              <a:t>人</a:t>
            </a:r>
            <a:endParaRPr lang="en-US" altLang="ja-JP" dirty="0"/>
          </a:p>
          <a:p>
            <a:r>
              <a:rPr lang="ja-JP" altLang="en-US"/>
              <a:t>収集データ</a:t>
            </a:r>
            <a:endParaRPr lang="en-US" altLang="ja-JP" dirty="0"/>
          </a:p>
          <a:p>
            <a:pPr lvl="1"/>
            <a:r>
              <a:rPr lang="en-US" altLang="ja-JP" dirty="0"/>
              <a:t>3</a:t>
            </a:r>
            <a:r>
              <a:rPr lang="ja-JP" altLang="en-US"/>
              <a:t>日分</a:t>
            </a:r>
            <a:r>
              <a:rPr lang="en-US" altLang="ja-JP" dirty="0"/>
              <a:t> (</a:t>
            </a:r>
            <a:r>
              <a:rPr lang="ja-JP" altLang="en-US"/>
              <a:t>前半</a:t>
            </a:r>
            <a:r>
              <a:rPr lang="en-US" altLang="ja-JP" dirty="0"/>
              <a:t>2</a:t>
            </a:r>
            <a:r>
              <a:rPr lang="ja-JP" altLang="en-US"/>
              <a:t>回、後半</a:t>
            </a:r>
            <a:r>
              <a:rPr lang="en-US" altLang="ja-JP" dirty="0"/>
              <a:t>1</a:t>
            </a:r>
            <a:r>
              <a:rPr lang="ja-JP" altLang="en-US"/>
              <a:t>回</a:t>
            </a:r>
            <a:r>
              <a:rPr lang="en-US" altLang="ja-JP" dirty="0"/>
              <a:t>)</a:t>
            </a:r>
            <a:r>
              <a:rPr lang="ja-JP" altLang="en-US"/>
              <a:t>：</a:t>
            </a:r>
            <a:r>
              <a:rPr lang="en-US" altLang="ja-JP" dirty="0"/>
              <a:t> </a:t>
            </a:r>
            <a:r>
              <a:rPr lang="ja-JP" altLang="en-US"/>
              <a:t>７人</a:t>
            </a:r>
            <a:endParaRPr lang="en-US" altLang="ja-JP" dirty="0"/>
          </a:p>
          <a:p>
            <a:pPr lvl="1"/>
            <a:r>
              <a:rPr lang="en-US" altLang="ja-JP" dirty="0"/>
              <a:t>3</a:t>
            </a:r>
            <a:r>
              <a:rPr lang="ja-JP" altLang="en-US"/>
              <a:t>日以上：</a:t>
            </a:r>
            <a:r>
              <a:rPr lang="en-US" altLang="ja-JP" dirty="0"/>
              <a:t>7</a:t>
            </a:r>
            <a:r>
              <a:rPr lang="ja-JP" altLang="en-US"/>
              <a:t>人</a:t>
            </a:r>
            <a:endParaRPr lang="en-US" altLang="ja-JP" dirty="0"/>
          </a:p>
          <a:p>
            <a:pPr lvl="1"/>
            <a:r>
              <a:rPr lang="en-US" altLang="ja-JP" dirty="0"/>
              <a:t>3</a:t>
            </a:r>
            <a:r>
              <a:rPr lang="ja-JP" altLang="en-US"/>
              <a:t>日未満（主に実験中）：</a:t>
            </a:r>
            <a:r>
              <a:rPr lang="en-US" altLang="ja-JP" dirty="0"/>
              <a:t>5</a:t>
            </a:r>
            <a:r>
              <a:rPr lang="ja-JP" altLang="en-US"/>
              <a:t>人</a:t>
            </a:r>
          </a:p>
          <a:p>
            <a:endParaRPr kumimoji="1" lang="ja-JP" altLang="en-US"/>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15</a:t>
            </a:fld>
            <a:endParaRPr lang="en-US" sz="1800" dirty="0"/>
          </a:p>
        </p:txBody>
      </p:sp>
      <p:sp>
        <p:nvSpPr>
          <p:cNvPr id="5" name="四角形吹き出し 4">
            <a:extLst>
              <a:ext uri="{FF2B5EF4-FFF2-40B4-BE49-F238E27FC236}">
                <a16:creationId xmlns:a16="http://schemas.microsoft.com/office/drawing/2014/main" id="{74B99583-8D48-A745-AABD-DD5F24441AF6}"/>
              </a:ext>
            </a:extLst>
          </p:cNvPr>
          <p:cNvSpPr/>
          <p:nvPr/>
        </p:nvSpPr>
        <p:spPr>
          <a:xfrm>
            <a:off x="588881" y="4652869"/>
            <a:ext cx="3866605" cy="1031965"/>
          </a:xfrm>
          <a:prstGeom prst="wedgeRectCallout">
            <a:avLst>
              <a:gd name="adj1" fmla="val 64637"/>
              <a:gd name="adj2" fmla="val 106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かかる総合時間の平均時間の分布</a:t>
            </a:r>
            <a:endParaRPr kumimoji="1" lang="en-US" altLang="ja-JP" dirty="0"/>
          </a:p>
          <a:p>
            <a:pPr algn="ctr"/>
            <a:r>
              <a:rPr kumimoji="1" lang="ja-JP" altLang="en-US"/>
              <a:t>（やっている事も時間も個人差大）</a:t>
            </a:r>
          </a:p>
        </p:txBody>
      </p:sp>
      <p:pic>
        <p:nvPicPr>
          <p:cNvPr id="8" name="図 7">
            <a:extLst>
              <a:ext uri="{FF2B5EF4-FFF2-40B4-BE49-F238E27FC236}">
                <a16:creationId xmlns:a16="http://schemas.microsoft.com/office/drawing/2014/main" id="{4A0352DF-3381-E84B-B822-26C6DE7269EC}"/>
              </a:ext>
            </a:extLst>
          </p:cNvPr>
          <p:cNvPicPr>
            <a:picLocks noChangeAspect="1"/>
          </p:cNvPicPr>
          <p:nvPr/>
        </p:nvPicPr>
        <p:blipFill>
          <a:blip r:embed="rId2"/>
          <a:stretch>
            <a:fillRect/>
          </a:stretch>
        </p:blipFill>
        <p:spPr>
          <a:xfrm>
            <a:off x="5171119" y="2456596"/>
            <a:ext cx="5867076" cy="3805261"/>
          </a:xfrm>
          <a:prstGeom prst="rect">
            <a:avLst/>
          </a:prstGeom>
        </p:spPr>
      </p:pic>
    </p:spTree>
    <p:extLst>
      <p:ext uri="{BB962C8B-B14F-4D97-AF65-F5344CB8AC3E}">
        <p14:creationId xmlns:p14="http://schemas.microsoft.com/office/powerpoint/2010/main" val="27817986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ja-JP" altLang="en-US"/>
              <a:t>被験者：</a:t>
            </a:r>
            <a:r>
              <a:rPr lang="en-US" altLang="ja-JP" dirty="0"/>
              <a:t>19</a:t>
            </a:r>
            <a:r>
              <a:rPr lang="ja-JP" altLang="en-US"/>
              <a:t>人</a:t>
            </a:r>
            <a:endParaRPr lang="en-US" altLang="ja-JP" dirty="0"/>
          </a:p>
          <a:p>
            <a:r>
              <a:rPr lang="ja-JP" altLang="en-US"/>
              <a:t>収集データ</a:t>
            </a:r>
            <a:endParaRPr lang="en-US" altLang="ja-JP" dirty="0"/>
          </a:p>
          <a:p>
            <a:pPr lvl="1"/>
            <a:r>
              <a:rPr lang="en-US" altLang="ja-JP" dirty="0"/>
              <a:t>3</a:t>
            </a:r>
            <a:r>
              <a:rPr lang="ja-JP" altLang="en-US"/>
              <a:t>日分</a:t>
            </a:r>
            <a:r>
              <a:rPr lang="en-US" altLang="ja-JP" dirty="0"/>
              <a:t> (</a:t>
            </a:r>
            <a:r>
              <a:rPr lang="ja-JP" altLang="en-US"/>
              <a:t>前半</a:t>
            </a:r>
            <a:r>
              <a:rPr lang="en-US" altLang="ja-JP" dirty="0"/>
              <a:t>2</a:t>
            </a:r>
            <a:r>
              <a:rPr lang="ja-JP" altLang="en-US"/>
              <a:t>回、後半</a:t>
            </a:r>
            <a:r>
              <a:rPr lang="en-US" altLang="ja-JP" dirty="0"/>
              <a:t>1</a:t>
            </a:r>
            <a:r>
              <a:rPr lang="ja-JP" altLang="en-US"/>
              <a:t>回</a:t>
            </a:r>
            <a:r>
              <a:rPr lang="en-US" altLang="ja-JP" dirty="0"/>
              <a:t>)</a:t>
            </a:r>
            <a:r>
              <a:rPr lang="ja-JP" altLang="en-US"/>
              <a:t>：</a:t>
            </a:r>
            <a:r>
              <a:rPr lang="en-US" altLang="ja-JP" dirty="0"/>
              <a:t> </a:t>
            </a:r>
            <a:r>
              <a:rPr lang="ja-JP" altLang="en-US"/>
              <a:t>７人</a:t>
            </a:r>
            <a:endParaRPr lang="en-US" altLang="ja-JP" dirty="0"/>
          </a:p>
          <a:p>
            <a:pPr lvl="1"/>
            <a:r>
              <a:rPr lang="en-US" altLang="ja-JP" dirty="0"/>
              <a:t>3</a:t>
            </a:r>
            <a:r>
              <a:rPr lang="ja-JP" altLang="en-US"/>
              <a:t>日以上：</a:t>
            </a:r>
            <a:r>
              <a:rPr lang="en-US" altLang="ja-JP" dirty="0"/>
              <a:t>7</a:t>
            </a:r>
            <a:r>
              <a:rPr lang="ja-JP" altLang="en-US"/>
              <a:t>人</a:t>
            </a:r>
            <a:endParaRPr lang="en-US" altLang="ja-JP" dirty="0"/>
          </a:p>
          <a:p>
            <a:pPr lvl="1"/>
            <a:r>
              <a:rPr lang="en-US" altLang="ja-JP" dirty="0"/>
              <a:t>3</a:t>
            </a:r>
            <a:r>
              <a:rPr lang="ja-JP" altLang="en-US"/>
              <a:t>日未満（主に実験中）：</a:t>
            </a:r>
            <a:r>
              <a:rPr lang="en-US" altLang="ja-JP" dirty="0"/>
              <a:t>5</a:t>
            </a:r>
            <a:r>
              <a:rPr lang="ja-JP" altLang="en-US"/>
              <a:t>人</a:t>
            </a:r>
          </a:p>
          <a:p>
            <a:endParaRPr kumimoji="1" lang="ja-JP" altLang="en-US"/>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16</a:t>
            </a:fld>
            <a:endParaRPr lang="en-US" sz="1800" dirty="0"/>
          </a:p>
        </p:txBody>
      </p:sp>
      <p:pic>
        <p:nvPicPr>
          <p:cNvPr id="7" name="図 6">
            <a:extLst>
              <a:ext uri="{FF2B5EF4-FFF2-40B4-BE49-F238E27FC236}">
                <a16:creationId xmlns:a16="http://schemas.microsoft.com/office/drawing/2014/main" id="{33001E0B-6899-2248-8279-B8D1DFFC722E}"/>
              </a:ext>
            </a:extLst>
          </p:cNvPr>
          <p:cNvPicPr>
            <a:picLocks noChangeAspect="1"/>
          </p:cNvPicPr>
          <p:nvPr/>
        </p:nvPicPr>
        <p:blipFill>
          <a:blip r:embed="rId2"/>
          <a:stretch>
            <a:fillRect/>
          </a:stretch>
        </p:blipFill>
        <p:spPr>
          <a:xfrm>
            <a:off x="680321" y="2336873"/>
            <a:ext cx="4459238" cy="4094391"/>
          </a:xfrm>
          <a:prstGeom prst="rect">
            <a:avLst/>
          </a:prstGeom>
        </p:spPr>
      </p:pic>
      <p:pic>
        <p:nvPicPr>
          <p:cNvPr id="9" name="図 8">
            <a:extLst>
              <a:ext uri="{FF2B5EF4-FFF2-40B4-BE49-F238E27FC236}">
                <a16:creationId xmlns:a16="http://schemas.microsoft.com/office/drawing/2014/main" id="{958F5BC9-FF25-054B-8DD1-3A033823B07F}"/>
              </a:ext>
            </a:extLst>
          </p:cNvPr>
          <p:cNvPicPr>
            <a:picLocks noChangeAspect="1"/>
          </p:cNvPicPr>
          <p:nvPr/>
        </p:nvPicPr>
        <p:blipFill>
          <a:blip r:embed="rId3"/>
          <a:stretch>
            <a:fillRect/>
          </a:stretch>
        </p:blipFill>
        <p:spPr>
          <a:xfrm>
            <a:off x="5479964" y="2245744"/>
            <a:ext cx="4927686" cy="4276648"/>
          </a:xfrm>
          <a:prstGeom prst="rect">
            <a:avLst/>
          </a:prstGeom>
        </p:spPr>
      </p:pic>
    </p:spTree>
    <p:extLst>
      <p:ext uri="{BB962C8B-B14F-4D97-AF65-F5344CB8AC3E}">
        <p14:creationId xmlns:p14="http://schemas.microsoft.com/office/powerpoint/2010/main" val="1357553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CD3830-7527-1444-9733-2B6ED779DD80}"/>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3" name="コンテンツ プレースホルダー 2">
            <a:extLst>
              <a:ext uri="{FF2B5EF4-FFF2-40B4-BE49-F238E27FC236}">
                <a16:creationId xmlns:a16="http://schemas.microsoft.com/office/drawing/2014/main" id="{9E5B689F-E23E-BC48-AA66-3B4B76AB6DBA}"/>
              </a:ext>
            </a:extLst>
          </p:cNvPr>
          <p:cNvSpPr>
            <a:spLocks noGrp="1"/>
          </p:cNvSpPr>
          <p:nvPr>
            <p:ph idx="1"/>
          </p:nvPr>
        </p:nvSpPr>
        <p:spPr/>
        <p:txBody>
          <a:bodyPr/>
          <a:lstStyle/>
          <a:p>
            <a:pPr marL="0" indent="0">
              <a:buNone/>
            </a:pPr>
            <a:r>
              <a:rPr lang="ja-JP" altLang="en-US"/>
              <a:t>あ</a:t>
            </a:r>
            <a:endParaRPr kumimoji="1" lang="ja-JP" altLang="en-US"/>
          </a:p>
        </p:txBody>
      </p:sp>
      <p:sp>
        <p:nvSpPr>
          <p:cNvPr id="4" name="スライド番号プレースホルダー 3">
            <a:extLst>
              <a:ext uri="{FF2B5EF4-FFF2-40B4-BE49-F238E27FC236}">
                <a16:creationId xmlns:a16="http://schemas.microsoft.com/office/drawing/2014/main" id="{BCCC39EE-D75F-7C4B-970C-EC6E503E33FA}"/>
              </a:ext>
            </a:extLst>
          </p:cNvPr>
          <p:cNvSpPr>
            <a:spLocks noGrp="1"/>
          </p:cNvSpPr>
          <p:nvPr>
            <p:ph type="sldNum" sz="quarter" idx="12"/>
          </p:nvPr>
        </p:nvSpPr>
        <p:spPr/>
        <p:txBody>
          <a:bodyPr/>
          <a:lstStyle/>
          <a:p>
            <a:fld id="{6D22F896-40B5-4ADD-8801-0D06FADFA095}" type="slidenum">
              <a:rPr lang="en-US" sz="1800" smtClean="0"/>
              <a:t>17</a:t>
            </a:fld>
            <a:endParaRPr lang="en-US" sz="1800" dirty="0"/>
          </a:p>
        </p:txBody>
      </p:sp>
      <p:sp>
        <p:nvSpPr>
          <p:cNvPr id="5" name="四角形吹き出し 4">
            <a:extLst>
              <a:ext uri="{FF2B5EF4-FFF2-40B4-BE49-F238E27FC236}">
                <a16:creationId xmlns:a16="http://schemas.microsoft.com/office/drawing/2014/main" id="{47C7F740-C1AD-F244-9BFF-75BBE9E5FDEE}"/>
              </a:ext>
            </a:extLst>
          </p:cNvPr>
          <p:cNvSpPr/>
          <p:nvPr/>
        </p:nvSpPr>
        <p:spPr>
          <a:xfrm>
            <a:off x="305869" y="2336873"/>
            <a:ext cx="3401568" cy="1670304"/>
          </a:xfrm>
          <a:prstGeom prst="wedgeRectCallout">
            <a:avLst>
              <a:gd name="adj1" fmla="val 67715"/>
              <a:gd name="adj2" fmla="val 121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dirty="0" err="1"/>
              <a:t>ADLogger</a:t>
            </a:r>
            <a:r>
              <a:rPr kumimoji="1" lang="ja-JP" altLang="en-US"/>
              <a:t>見る前と見た後</a:t>
            </a:r>
            <a:endParaRPr kumimoji="1" lang="en-US" altLang="ja-JP" dirty="0"/>
          </a:p>
          <a:p>
            <a:r>
              <a:rPr kumimoji="1" lang="ja-JP" altLang="en-US"/>
              <a:t>→幅狭くなった</a:t>
            </a:r>
          </a:p>
        </p:txBody>
      </p:sp>
      <p:pic>
        <p:nvPicPr>
          <p:cNvPr id="11" name="図 10">
            <a:extLst>
              <a:ext uri="{FF2B5EF4-FFF2-40B4-BE49-F238E27FC236}">
                <a16:creationId xmlns:a16="http://schemas.microsoft.com/office/drawing/2014/main" id="{50A7719B-8710-1045-8C97-C8DE51CD1A36}"/>
              </a:ext>
            </a:extLst>
          </p:cNvPr>
          <p:cNvPicPr>
            <a:picLocks noChangeAspect="1"/>
          </p:cNvPicPr>
          <p:nvPr/>
        </p:nvPicPr>
        <p:blipFill>
          <a:blip r:embed="rId3"/>
          <a:stretch>
            <a:fillRect/>
          </a:stretch>
        </p:blipFill>
        <p:spPr>
          <a:xfrm>
            <a:off x="4407680" y="1844016"/>
            <a:ext cx="5775864" cy="4236060"/>
          </a:xfrm>
          <a:prstGeom prst="rect">
            <a:avLst/>
          </a:prstGeom>
        </p:spPr>
      </p:pic>
    </p:spTree>
    <p:extLst>
      <p:ext uri="{BB962C8B-B14F-4D97-AF65-F5344CB8AC3E}">
        <p14:creationId xmlns:p14="http://schemas.microsoft.com/office/powerpoint/2010/main" val="1925569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CD3830-7527-1444-9733-2B6ED779DD80}"/>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4" name="スライド番号プレースホルダー 3">
            <a:extLst>
              <a:ext uri="{FF2B5EF4-FFF2-40B4-BE49-F238E27FC236}">
                <a16:creationId xmlns:a16="http://schemas.microsoft.com/office/drawing/2014/main" id="{BCCC39EE-D75F-7C4B-970C-EC6E503E33FA}"/>
              </a:ext>
            </a:extLst>
          </p:cNvPr>
          <p:cNvSpPr>
            <a:spLocks noGrp="1"/>
          </p:cNvSpPr>
          <p:nvPr>
            <p:ph type="sldNum" sz="quarter" idx="12"/>
          </p:nvPr>
        </p:nvSpPr>
        <p:spPr/>
        <p:txBody>
          <a:bodyPr/>
          <a:lstStyle/>
          <a:p>
            <a:fld id="{6D22F896-40B5-4ADD-8801-0D06FADFA095}" type="slidenum">
              <a:rPr lang="en-US" sz="1800" smtClean="0"/>
              <a:t>18</a:t>
            </a:fld>
            <a:endParaRPr lang="en-US" sz="1800" dirty="0"/>
          </a:p>
        </p:txBody>
      </p:sp>
      <p:pic>
        <p:nvPicPr>
          <p:cNvPr id="12" name="図 11">
            <a:extLst>
              <a:ext uri="{FF2B5EF4-FFF2-40B4-BE49-F238E27FC236}">
                <a16:creationId xmlns:a16="http://schemas.microsoft.com/office/drawing/2014/main" id="{F003F419-7E29-4E4B-ACF0-6582D7495BAB}"/>
              </a:ext>
            </a:extLst>
          </p:cNvPr>
          <p:cNvPicPr>
            <a:picLocks noChangeAspect="1"/>
          </p:cNvPicPr>
          <p:nvPr/>
        </p:nvPicPr>
        <p:blipFill>
          <a:blip r:embed="rId3"/>
          <a:stretch>
            <a:fillRect/>
          </a:stretch>
        </p:blipFill>
        <p:spPr>
          <a:xfrm>
            <a:off x="2461914" y="2047164"/>
            <a:ext cx="7027050" cy="4711831"/>
          </a:xfrm>
          <a:prstGeom prst="rect">
            <a:avLst/>
          </a:prstGeom>
        </p:spPr>
      </p:pic>
    </p:spTree>
    <p:extLst>
      <p:ext uri="{BB962C8B-B14F-4D97-AF65-F5344CB8AC3E}">
        <p14:creationId xmlns:p14="http://schemas.microsoft.com/office/powerpoint/2010/main" val="1509935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CD3830-7527-1444-9733-2B6ED779DD80}"/>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4" name="スライド番号プレースホルダー 3">
            <a:extLst>
              <a:ext uri="{FF2B5EF4-FFF2-40B4-BE49-F238E27FC236}">
                <a16:creationId xmlns:a16="http://schemas.microsoft.com/office/drawing/2014/main" id="{BCCC39EE-D75F-7C4B-970C-EC6E503E33FA}"/>
              </a:ext>
            </a:extLst>
          </p:cNvPr>
          <p:cNvSpPr>
            <a:spLocks noGrp="1"/>
          </p:cNvSpPr>
          <p:nvPr>
            <p:ph type="sldNum" sz="quarter" idx="12"/>
          </p:nvPr>
        </p:nvSpPr>
        <p:spPr/>
        <p:txBody>
          <a:bodyPr/>
          <a:lstStyle/>
          <a:p>
            <a:fld id="{6D22F896-40B5-4ADD-8801-0D06FADFA095}" type="slidenum">
              <a:rPr lang="en-US" sz="1800" smtClean="0"/>
              <a:t>19</a:t>
            </a:fld>
            <a:endParaRPr lang="en-US" sz="1800" dirty="0"/>
          </a:p>
        </p:txBody>
      </p:sp>
      <p:pic>
        <p:nvPicPr>
          <p:cNvPr id="6" name="図 5">
            <a:extLst>
              <a:ext uri="{FF2B5EF4-FFF2-40B4-BE49-F238E27FC236}">
                <a16:creationId xmlns:a16="http://schemas.microsoft.com/office/drawing/2014/main" id="{E3A2CD49-760D-964D-84E2-F6C75ACB7B1C}"/>
              </a:ext>
            </a:extLst>
          </p:cNvPr>
          <p:cNvPicPr>
            <a:picLocks noChangeAspect="1"/>
          </p:cNvPicPr>
          <p:nvPr/>
        </p:nvPicPr>
        <p:blipFill>
          <a:blip r:embed="rId3"/>
          <a:stretch>
            <a:fillRect/>
          </a:stretch>
        </p:blipFill>
        <p:spPr>
          <a:xfrm>
            <a:off x="1624084" y="1992572"/>
            <a:ext cx="8285059" cy="4724783"/>
          </a:xfrm>
          <a:prstGeom prst="rect">
            <a:avLst/>
          </a:prstGeom>
        </p:spPr>
      </p:pic>
    </p:spTree>
    <p:extLst>
      <p:ext uri="{BB962C8B-B14F-4D97-AF65-F5344CB8AC3E}">
        <p14:creationId xmlns:p14="http://schemas.microsoft.com/office/powerpoint/2010/main" val="46691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C0032A-02C1-5746-BEBE-2EF872DCDD01}"/>
              </a:ext>
            </a:extLst>
          </p:cNvPr>
          <p:cNvSpPr>
            <a:spLocks noGrp="1"/>
          </p:cNvSpPr>
          <p:nvPr>
            <p:ph type="title"/>
          </p:nvPr>
        </p:nvSpPr>
        <p:spPr/>
        <p:txBody>
          <a:bodyPr/>
          <a:lstStyle/>
          <a:p>
            <a:r>
              <a:rPr lang="ja-JP" altLang="en-US"/>
              <a:t>概要</a:t>
            </a:r>
            <a:endParaRPr kumimoji="1" lang="ja-JP" altLang="en-US"/>
          </a:p>
        </p:txBody>
      </p:sp>
      <p:sp>
        <p:nvSpPr>
          <p:cNvPr id="3" name="コンテンツ プレースホルダー 2">
            <a:extLst>
              <a:ext uri="{FF2B5EF4-FFF2-40B4-BE49-F238E27FC236}">
                <a16:creationId xmlns:a16="http://schemas.microsoft.com/office/drawing/2014/main" id="{A430A712-F233-8747-9459-9D96DB9FAB15}"/>
              </a:ext>
            </a:extLst>
          </p:cNvPr>
          <p:cNvSpPr>
            <a:spLocks noGrp="1"/>
          </p:cNvSpPr>
          <p:nvPr>
            <p:ph idx="1"/>
          </p:nvPr>
        </p:nvSpPr>
        <p:spPr/>
        <p:txBody>
          <a:bodyPr/>
          <a:lstStyle/>
          <a:p>
            <a:r>
              <a:rPr kumimoji="1" lang="ja-JP" altLang="en-US"/>
              <a:t>朝の支度準備の時間管理が苦手な人は多い</a:t>
            </a:r>
            <a:endParaRPr kumimoji="1" lang="en-US" altLang="ja-JP" dirty="0"/>
          </a:p>
          <a:p>
            <a:r>
              <a:rPr lang="ja-JP" altLang="en-US"/>
              <a:t>時間管理が難しい理由の一つに「逆算が難しさ」が挙げられる</a:t>
            </a:r>
            <a:endParaRPr lang="en-US" altLang="ja-JP" dirty="0"/>
          </a:p>
          <a:p>
            <a:r>
              <a:rPr kumimoji="1" lang="en-US" altLang="ja-JP" dirty="0" err="1"/>
              <a:t>ADLogger</a:t>
            </a:r>
            <a:r>
              <a:rPr kumimoji="1" lang="ja-JP" altLang="en-US"/>
              <a:t>はタスク別の計測を元に合計時間を予測するシステムである</a:t>
            </a:r>
            <a:endParaRPr kumimoji="1" lang="en-US" altLang="ja-JP" dirty="0"/>
          </a:p>
          <a:p>
            <a:r>
              <a:rPr lang="ja-JP" altLang="en-US"/>
              <a:t>実験は大学生</a:t>
            </a:r>
            <a:r>
              <a:rPr lang="en-US" altLang="ja-JP" dirty="0"/>
              <a:t>20</a:t>
            </a:r>
            <a:r>
              <a:rPr lang="ja-JP" altLang="en-US"/>
              <a:t>名</a:t>
            </a:r>
            <a:r>
              <a:rPr lang="en-US" altLang="ja-JP" dirty="0"/>
              <a:t>×4</a:t>
            </a:r>
            <a:r>
              <a:rPr lang="ja-JP" altLang="en-US"/>
              <a:t>週間程度を目処に実施</a:t>
            </a:r>
            <a:endParaRPr lang="en-US" altLang="ja-JP" dirty="0"/>
          </a:p>
          <a:p>
            <a:r>
              <a:rPr kumimoji="1" lang="en-US" altLang="ja-JP" dirty="0" err="1"/>
              <a:t>ADLogger</a:t>
            </a:r>
            <a:r>
              <a:rPr kumimoji="1" lang="ja-JP" altLang="en-US"/>
              <a:t>によってタスク別</a:t>
            </a:r>
            <a:r>
              <a:rPr lang="ja-JP" altLang="en-US"/>
              <a:t>・</a:t>
            </a:r>
            <a:r>
              <a:rPr kumimoji="1" lang="ja-JP" altLang="en-US"/>
              <a:t>合計時間の</a:t>
            </a:r>
            <a:r>
              <a:rPr lang="ja-JP" altLang="en-US"/>
              <a:t>実測値</a:t>
            </a:r>
            <a:r>
              <a:rPr kumimoji="1" lang="ja-JP" altLang="en-US"/>
              <a:t>と見積もり時間の差が縮まった</a:t>
            </a:r>
          </a:p>
        </p:txBody>
      </p:sp>
      <p:sp>
        <p:nvSpPr>
          <p:cNvPr id="4" name="フッター プレースホルダー 3">
            <a:extLst>
              <a:ext uri="{FF2B5EF4-FFF2-40B4-BE49-F238E27FC236}">
                <a16:creationId xmlns:a16="http://schemas.microsoft.com/office/drawing/2014/main" id="{D8F6D367-7B50-344C-8BA4-F20DBBF2C45A}"/>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BCEA388B-3DD4-8D4C-AD90-5288F8531CCE}"/>
              </a:ext>
            </a:extLst>
          </p:cNvPr>
          <p:cNvSpPr>
            <a:spLocks noGrp="1"/>
          </p:cNvSpPr>
          <p:nvPr>
            <p:ph type="sldNum" sz="quarter" idx="12"/>
          </p:nvPr>
        </p:nvSpPr>
        <p:spPr/>
        <p:txBody>
          <a:bodyPr/>
          <a:lstStyle/>
          <a:p>
            <a:fld id="{6D22F896-40B5-4ADD-8801-0D06FADFA095}" type="slidenum">
              <a:rPr lang="en-US" sz="1800" smtClean="0"/>
              <a:t>2</a:t>
            </a:fld>
            <a:endParaRPr lang="en-US" sz="1800" dirty="0"/>
          </a:p>
        </p:txBody>
      </p:sp>
    </p:spTree>
    <p:extLst>
      <p:ext uri="{BB962C8B-B14F-4D97-AF65-F5344CB8AC3E}">
        <p14:creationId xmlns:p14="http://schemas.microsoft.com/office/powerpoint/2010/main" val="28519847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インタビュー結果</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ja-JP" altLang="en-US"/>
              <a:t>苦手意識のある被験者は係数の低い被験者に多い</a:t>
            </a:r>
            <a:endParaRPr lang="en-US" altLang="ja-JP" dirty="0"/>
          </a:p>
          <a:p>
            <a:r>
              <a:rPr kumimoji="1" lang="ja-JP" altLang="en-US"/>
              <a:t>係数が</a:t>
            </a:r>
            <a:r>
              <a:rPr kumimoji="1" lang="en-US" altLang="ja-JP" dirty="0"/>
              <a:t>1</a:t>
            </a:r>
            <a:r>
              <a:rPr kumimoji="1" lang="ja-JP" altLang="en-US"/>
              <a:t>に近いほど普段余白時間なく見積もる傾向があった</a:t>
            </a:r>
            <a:endParaRPr lang="en-US" altLang="ja-JP" dirty="0"/>
          </a:p>
          <a:p>
            <a:r>
              <a:rPr kumimoji="1" lang="ja-JP" altLang="en-US"/>
              <a:t>効果を感じた被験者は</a:t>
            </a:r>
            <a:r>
              <a:rPr kumimoji="1" lang="en-US" altLang="ja-JP" dirty="0"/>
              <a:t>81% (13</a:t>
            </a:r>
            <a:r>
              <a:rPr kumimoji="1" lang="ja-JP" altLang="en-US"/>
              <a:t>人</a:t>
            </a:r>
            <a:r>
              <a:rPr kumimoji="1" lang="en-US" altLang="ja-JP" dirty="0"/>
              <a:t>) </a:t>
            </a:r>
            <a:r>
              <a:rPr kumimoji="1" lang="ja-JP" altLang="en-US"/>
              <a:t>いた</a:t>
            </a:r>
            <a:endParaRPr kumimoji="1" lang="en-US" altLang="ja-JP" dirty="0"/>
          </a:p>
          <a:p>
            <a:r>
              <a:rPr lang="ja-JP" altLang="en-US"/>
              <a:t>システムの長所→シンプルかつ効果が出やすい</a:t>
            </a:r>
            <a:endParaRPr lang="en-US" altLang="ja-JP" dirty="0"/>
          </a:p>
          <a:p>
            <a:r>
              <a:rPr lang="ja-JP" altLang="en-US"/>
              <a:t>システムの短所→計測に手間がかかる、</a:t>
            </a:r>
            <a:r>
              <a:rPr lang="en-US" altLang="ja-JP" dirty="0"/>
              <a:t>UI</a:t>
            </a:r>
            <a:r>
              <a:rPr lang="ja-JP" altLang="en-US"/>
              <a:t>など</a:t>
            </a:r>
            <a:endParaRPr lang="en-US" altLang="ja-JP" dirty="0"/>
          </a:p>
          <a:p>
            <a:r>
              <a:rPr kumimoji="1" lang="ja-JP" altLang="en-US"/>
              <a:t>改善案：</a:t>
            </a:r>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20</a:t>
            </a:fld>
            <a:endParaRPr lang="en-US" sz="1800" dirty="0"/>
          </a:p>
        </p:txBody>
      </p:sp>
    </p:spTree>
    <p:extLst>
      <p:ext uri="{BB962C8B-B14F-4D97-AF65-F5344CB8AC3E}">
        <p14:creationId xmlns:p14="http://schemas.microsoft.com/office/powerpoint/2010/main" val="168018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考察</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en-US" altLang="ja-JP" dirty="0" err="1"/>
              <a:t>ADLogger</a:t>
            </a:r>
            <a:r>
              <a:rPr lang="ja-JP" altLang="en-US"/>
              <a:t>の導入によって</a:t>
            </a:r>
            <a:endParaRPr lang="en-US" altLang="ja-JP" dirty="0"/>
          </a:p>
          <a:p>
            <a:pPr lvl="1"/>
            <a:r>
              <a:rPr lang="ja-JP" altLang="en-US" sz="2400"/>
              <a:t>差が縮まる→タイマーの実測値の平均に合わせたい意識が高まる</a:t>
            </a:r>
            <a:endParaRPr lang="en-US" altLang="ja-JP" sz="2400" dirty="0"/>
          </a:p>
          <a:p>
            <a:pPr lvl="1"/>
            <a:r>
              <a:rPr lang="ja-JP" altLang="en-US" sz="2400"/>
              <a:t>被験者によって効果に差がある</a:t>
            </a:r>
            <a:endParaRPr lang="en-US" altLang="ja-JP" sz="2400" dirty="0"/>
          </a:p>
          <a:p>
            <a:pPr lvl="1"/>
            <a:r>
              <a:rPr lang="ja-JP" altLang="en-US" sz="2400"/>
              <a:t>係数が低い被験者、苦手意識のある被験者は効果が出やすい</a:t>
            </a:r>
            <a:endParaRPr lang="en-US" altLang="ja-JP" sz="2400" dirty="0"/>
          </a:p>
          <a:p>
            <a:pPr lvl="1"/>
            <a:endParaRPr lang="en-US" altLang="ja-JP" dirty="0"/>
          </a:p>
          <a:p>
            <a:r>
              <a:rPr lang="ja-JP" altLang="en-US"/>
              <a:t>被験者別の時間傾向（係数別）</a:t>
            </a:r>
            <a:endParaRPr lang="en-US" altLang="ja-JP" dirty="0"/>
          </a:p>
          <a:p>
            <a:pPr lvl="1"/>
            <a:r>
              <a:rPr lang="ja-JP" altLang="en-US" sz="2400"/>
              <a:t>①→バッファを実験前から自然と組み込んで予定を立てる、苦手意識少</a:t>
            </a:r>
            <a:endParaRPr lang="en-US" altLang="ja-JP" sz="2400" dirty="0"/>
          </a:p>
          <a:p>
            <a:pPr lvl="1"/>
            <a:r>
              <a:rPr lang="ja-JP" altLang="en-US" sz="2400"/>
              <a:t>②→バッファを組み込まず、苦手意識を感じやすい</a:t>
            </a:r>
            <a:endParaRPr lang="en-US" altLang="ja-JP" sz="2400" dirty="0"/>
          </a:p>
          <a:p>
            <a:pPr lvl="1"/>
            <a:r>
              <a:rPr lang="ja-JP" altLang="en-US" sz="2400"/>
              <a:t>③→苦手意識の有無にはばらつきがある</a:t>
            </a:r>
            <a:endParaRPr lang="en-US" altLang="ja-JP" sz="2400"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21</a:t>
            </a:fld>
            <a:endParaRPr lang="en-US" sz="1800" dirty="0"/>
          </a:p>
        </p:txBody>
      </p:sp>
    </p:spTree>
    <p:extLst>
      <p:ext uri="{BB962C8B-B14F-4D97-AF65-F5344CB8AC3E}">
        <p14:creationId xmlns:p14="http://schemas.microsoft.com/office/powerpoint/2010/main" val="28061366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今後の展望</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ja-JP" altLang="en-US" sz="3200"/>
              <a:t>時間予測の最適化</a:t>
            </a:r>
            <a:endParaRPr lang="en-US" altLang="ja-JP" sz="3200" dirty="0"/>
          </a:p>
          <a:p>
            <a:r>
              <a:rPr lang="ja-JP" altLang="en-US" sz="3200"/>
              <a:t>アプリケーションの</a:t>
            </a:r>
            <a:r>
              <a:rPr lang="en-US" altLang="ja-JP" sz="3200" dirty="0"/>
              <a:t>UI</a:t>
            </a:r>
            <a:r>
              <a:rPr lang="ja-JP" altLang="en-US" sz="3200"/>
              <a:t>向上</a:t>
            </a:r>
            <a:endParaRPr lang="en-US" altLang="ja-JP" sz="3200" dirty="0"/>
          </a:p>
          <a:p>
            <a:r>
              <a:rPr lang="ja-JP" altLang="en-US" sz="3200"/>
              <a:t>実験の改善（バイアスの削減、日数・人数を増やすなど）</a:t>
            </a:r>
            <a:endParaRPr lang="en-US" altLang="ja-JP" sz="3200" dirty="0"/>
          </a:p>
          <a:p>
            <a:r>
              <a:rPr lang="ja-JP" altLang="en-US" sz="3200"/>
              <a:t>時間感覚、多次元処理能力などとの関係性の調査</a:t>
            </a:r>
            <a:endParaRPr lang="en-US" altLang="ja-JP" sz="3200" dirty="0"/>
          </a:p>
          <a:p>
            <a:r>
              <a:rPr lang="ja-JP" altLang="en-US" sz="3200"/>
              <a:t>インタビューからの質問紙作成</a:t>
            </a:r>
            <a:endParaRPr lang="en-US" altLang="ja-JP" sz="3200" dirty="0"/>
          </a:p>
          <a:p>
            <a:endParaRPr lang="en-US" altLang="ja-JP"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22</a:t>
            </a:fld>
            <a:endParaRPr lang="en-US" sz="1800" dirty="0"/>
          </a:p>
        </p:txBody>
      </p:sp>
    </p:spTree>
    <p:extLst>
      <p:ext uri="{BB962C8B-B14F-4D97-AF65-F5344CB8AC3E}">
        <p14:creationId xmlns:p14="http://schemas.microsoft.com/office/powerpoint/2010/main" val="26694156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C0032A-02C1-5746-BEBE-2EF872DCDD01}"/>
              </a:ext>
            </a:extLst>
          </p:cNvPr>
          <p:cNvSpPr>
            <a:spLocks noGrp="1"/>
          </p:cNvSpPr>
          <p:nvPr>
            <p:ph type="title"/>
          </p:nvPr>
        </p:nvSpPr>
        <p:spPr/>
        <p:txBody>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A430A712-F233-8747-9459-9D96DB9FAB15}"/>
              </a:ext>
            </a:extLst>
          </p:cNvPr>
          <p:cNvSpPr>
            <a:spLocks noGrp="1"/>
          </p:cNvSpPr>
          <p:nvPr>
            <p:ph idx="1"/>
          </p:nvPr>
        </p:nvSpPr>
        <p:spPr/>
        <p:txBody>
          <a:bodyPr>
            <a:normAutofit/>
          </a:bodyPr>
          <a:lstStyle/>
          <a:p>
            <a:r>
              <a:rPr lang="ja-JP" altLang="en-US"/>
              <a:t>「逆算が難しさ」を解消するためにタスク毎の計測を元に合計時間を予測する「</a:t>
            </a:r>
            <a:r>
              <a:rPr lang="en-US" altLang="ja-JP" dirty="0" err="1"/>
              <a:t>ADLogger</a:t>
            </a:r>
            <a:r>
              <a:rPr lang="ja-JP" altLang="en-US"/>
              <a:t>」を提案した</a:t>
            </a:r>
            <a:endParaRPr lang="en-US" altLang="ja-JP" dirty="0"/>
          </a:p>
          <a:p>
            <a:r>
              <a:rPr lang="ja-JP" altLang="en-US"/>
              <a:t>実験は大学生</a:t>
            </a:r>
            <a:r>
              <a:rPr lang="en-US" altLang="ja-JP" dirty="0"/>
              <a:t>20</a:t>
            </a:r>
            <a:r>
              <a:rPr lang="ja-JP" altLang="en-US"/>
              <a:t>名</a:t>
            </a:r>
            <a:r>
              <a:rPr lang="en-US" altLang="ja-JP" dirty="0"/>
              <a:t>×4</a:t>
            </a:r>
            <a:r>
              <a:rPr lang="ja-JP" altLang="en-US"/>
              <a:t>週間程度を目処に朝の支度準備を想定して実施</a:t>
            </a:r>
            <a:endParaRPr lang="en-US" altLang="ja-JP" dirty="0"/>
          </a:p>
          <a:p>
            <a:r>
              <a:rPr lang="en-US" altLang="ja-JP" dirty="0" err="1"/>
              <a:t>ADLogger</a:t>
            </a:r>
            <a:r>
              <a:rPr lang="ja-JP" altLang="en-US"/>
              <a:t>によってタスクないし合計時間の実態時間と見積もり時間の差が縮まったが、見積もりを</a:t>
            </a:r>
            <a:r>
              <a:rPr lang="en-US" altLang="ja-JP" dirty="0"/>
              <a:t> y=ax </a:t>
            </a:r>
            <a:r>
              <a:rPr lang="ja-JP" altLang="en-US"/>
              <a:t>と置くと、傾数</a:t>
            </a:r>
            <a:r>
              <a:rPr lang="en-US" altLang="ja-JP" dirty="0"/>
              <a:t>a</a:t>
            </a:r>
            <a:r>
              <a:rPr lang="ja-JP" altLang="en-US"/>
              <a:t>は下がった</a:t>
            </a:r>
            <a:endParaRPr lang="en-US" altLang="ja-JP" dirty="0"/>
          </a:p>
          <a:p>
            <a:r>
              <a:rPr lang="en-US" altLang="ja-JP" dirty="0" err="1"/>
              <a:t>ADLogger</a:t>
            </a:r>
            <a:r>
              <a:rPr lang="ja-JP" altLang="en-US"/>
              <a:t>による行動変容やユーザの行動パターン差を示唆</a:t>
            </a:r>
            <a:endParaRPr lang="en-US" altLang="ja-JP" dirty="0"/>
          </a:p>
          <a:p>
            <a:r>
              <a:rPr lang="ja-JP" altLang="en-US"/>
              <a:t>システムの最適化や実験環境の改善が必要</a:t>
            </a:r>
          </a:p>
          <a:p>
            <a:endParaRPr kumimoji="1" lang="ja-JP" altLang="en-US"/>
          </a:p>
        </p:txBody>
      </p:sp>
      <p:sp>
        <p:nvSpPr>
          <p:cNvPr id="4" name="フッター プレースホルダー 3">
            <a:extLst>
              <a:ext uri="{FF2B5EF4-FFF2-40B4-BE49-F238E27FC236}">
                <a16:creationId xmlns:a16="http://schemas.microsoft.com/office/drawing/2014/main" id="{D8F6D367-7B50-344C-8BA4-F20DBBF2C45A}"/>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BCEA388B-3DD4-8D4C-AD90-5288F8531CCE}"/>
              </a:ext>
            </a:extLst>
          </p:cNvPr>
          <p:cNvSpPr>
            <a:spLocks noGrp="1"/>
          </p:cNvSpPr>
          <p:nvPr>
            <p:ph type="sldNum" sz="quarter" idx="12"/>
          </p:nvPr>
        </p:nvSpPr>
        <p:spPr/>
        <p:txBody>
          <a:bodyPr/>
          <a:lstStyle/>
          <a:p>
            <a:fld id="{6D22F896-40B5-4ADD-8801-0D06FADFA095}" type="slidenum">
              <a:rPr lang="en-US" sz="1800" smtClean="0"/>
              <a:t>23</a:t>
            </a:fld>
            <a:endParaRPr lang="en-US" sz="1800" dirty="0"/>
          </a:p>
        </p:txBody>
      </p:sp>
    </p:spTree>
    <p:extLst>
      <p:ext uri="{BB962C8B-B14F-4D97-AF65-F5344CB8AC3E}">
        <p14:creationId xmlns:p14="http://schemas.microsoft.com/office/powerpoint/2010/main" val="234088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6DE907-577E-5747-86CF-E02B85448D76}"/>
              </a:ext>
            </a:extLst>
          </p:cNvPr>
          <p:cNvSpPr>
            <a:spLocks noGrp="1"/>
          </p:cNvSpPr>
          <p:nvPr>
            <p:ph type="title"/>
          </p:nvPr>
        </p:nvSpPr>
        <p:spPr/>
        <p:txBody>
          <a:bodyPr/>
          <a:lstStyle/>
          <a:p>
            <a:pPr algn="l"/>
            <a:r>
              <a:rPr lang="ja-JP" altLang="en-US"/>
              <a:t>ご静聴有難うございました</a:t>
            </a:r>
            <a:endParaRPr kumimoji="1" lang="ja-JP" altLang="en-US"/>
          </a:p>
        </p:txBody>
      </p:sp>
      <p:sp>
        <p:nvSpPr>
          <p:cNvPr id="3" name="テキスト プレースホルダー 2">
            <a:extLst>
              <a:ext uri="{FF2B5EF4-FFF2-40B4-BE49-F238E27FC236}">
                <a16:creationId xmlns:a16="http://schemas.microsoft.com/office/drawing/2014/main" id="{D1F22010-4E10-4D41-B147-E90D23458EEA}"/>
              </a:ext>
            </a:extLst>
          </p:cNvPr>
          <p:cNvSpPr>
            <a:spLocks noGrp="1"/>
          </p:cNvSpPr>
          <p:nvPr>
            <p:ph type="body" idx="1"/>
          </p:nvPr>
        </p:nvSpPr>
        <p:spPr/>
        <p:txBody>
          <a:bodyPr/>
          <a:lstStyle/>
          <a:p>
            <a:pPr algn="l"/>
            <a:endParaRPr kumimoji="1" lang="ja-JP" altLang="en-US"/>
          </a:p>
        </p:txBody>
      </p:sp>
      <p:sp>
        <p:nvSpPr>
          <p:cNvPr id="4" name="フッター プレースホルダー 3">
            <a:extLst>
              <a:ext uri="{FF2B5EF4-FFF2-40B4-BE49-F238E27FC236}">
                <a16:creationId xmlns:a16="http://schemas.microsoft.com/office/drawing/2014/main" id="{5CE35F82-3B40-AB41-B128-352CD2E25727}"/>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07E9FC80-E518-574E-807D-2F6B3B88861B}"/>
              </a:ext>
            </a:extLst>
          </p:cNvPr>
          <p:cNvSpPr>
            <a:spLocks noGrp="1"/>
          </p:cNvSpPr>
          <p:nvPr>
            <p:ph type="sldNum" sz="quarter" idx="12"/>
          </p:nvPr>
        </p:nvSpPr>
        <p:spPr/>
        <p:txBody>
          <a:bodyPr/>
          <a:lstStyle/>
          <a:p>
            <a:fld id="{6D22F896-40B5-4ADD-8801-0D06FADFA095}" type="slidenum">
              <a:rPr lang="en-US" sz="1800" smtClean="0"/>
              <a:t>24</a:t>
            </a:fld>
            <a:endParaRPr lang="en-US" sz="1800" dirty="0"/>
          </a:p>
        </p:txBody>
      </p:sp>
    </p:spTree>
    <p:extLst>
      <p:ext uri="{BB962C8B-B14F-4D97-AF65-F5344CB8AC3E}">
        <p14:creationId xmlns:p14="http://schemas.microsoft.com/office/powerpoint/2010/main" val="2515337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C0369D-8271-4749-9743-BEC7D39E9D17}"/>
              </a:ext>
            </a:extLst>
          </p:cNvPr>
          <p:cNvSpPr>
            <a:spLocks noGrp="1"/>
          </p:cNvSpPr>
          <p:nvPr>
            <p:ph type="title"/>
          </p:nvPr>
        </p:nvSpPr>
        <p:spPr/>
        <p:txBody>
          <a:bodyPr/>
          <a:lstStyle/>
          <a:p>
            <a:r>
              <a:rPr kumimoji="1" lang="en-US" altLang="ja-JP" dirty="0"/>
              <a:t>1. </a:t>
            </a:r>
            <a:r>
              <a:rPr kumimoji="1" lang="ja-JP" altLang="en-US"/>
              <a:t>背景</a:t>
            </a:r>
            <a:r>
              <a:rPr kumimoji="1" lang="en-US" altLang="ja-JP" dirty="0"/>
              <a:t> </a:t>
            </a:r>
            <a:r>
              <a:rPr kumimoji="1" lang="ja-JP" altLang="en-US"/>
              <a:t>：</a:t>
            </a:r>
            <a:r>
              <a:rPr kumimoji="1" lang="en-US" altLang="ja-JP" dirty="0"/>
              <a:t> </a:t>
            </a:r>
            <a:r>
              <a:rPr kumimoji="1" lang="ja-JP" altLang="en-US"/>
              <a:t>時間管理不足の表面化</a:t>
            </a:r>
          </a:p>
        </p:txBody>
      </p:sp>
      <p:sp>
        <p:nvSpPr>
          <p:cNvPr id="3" name="コンテンツ プレースホルダー 2">
            <a:extLst>
              <a:ext uri="{FF2B5EF4-FFF2-40B4-BE49-F238E27FC236}">
                <a16:creationId xmlns:a16="http://schemas.microsoft.com/office/drawing/2014/main" id="{E96D2C7D-DF36-A048-8BF2-AF6C4792384E}"/>
              </a:ext>
            </a:extLst>
          </p:cNvPr>
          <p:cNvSpPr>
            <a:spLocks noGrp="1"/>
          </p:cNvSpPr>
          <p:nvPr>
            <p:ph idx="1"/>
          </p:nvPr>
        </p:nvSpPr>
        <p:spPr/>
        <p:txBody>
          <a:bodyPr>
            <a:normAutofit/>
          </a:bodyPr>
          <a:lstStyle/>
          <a:p>
            <a:r>
              <a:rPr lang="ja-JP" altLang="en-US" sz="2800">
                <a:effectLst/>
              </a:rPr>
              <a:t>文京学院大学</a:t>
            </a:r>
            <a:r>
              <a:rPr lang="en-US" altLang="ja-JP" sz="2800" dirty="0">
                <a:effectLst/>
              </a:rPr>
              <a:t>→</a:t>
            </a:r>
            <a:r>
              <a:rPr lang="ja-JP" altLang="en-US" sz="2800">
                <a:effectLst/>
              </a:rPr>
              <a:t>遅刻理由として「逆算の甘さ」を主要因と示唆</a:t>
            </a:r>
            <a:r>
              <a:rPr lang="en-US" altLang="ja-JP" sz="2800" dirty="0">
                <a:effectLst/>
              </a:rPr>
              <a:t> </a:t>
            </a:r>
          </a:p>
          <a:p>
            <a:r>
              <a:rPr lang="ja-JP" altLang="en-US" sz="2800">
                <a:effectLst/>
              </a:rPr>
              <a:t>その他アンケート調査にて</a:t>
            </a:r>
            <a:endParaRPr lang="en-US" altLang="ja-JP" sz="2800" dirty="0">
              <a:effectLst/>
            </a:endParaRPr>
          </a:p>
          <a:p>
            <a:pPr marL="0" indent="0">
              <a:buNone/>
            </a:pPr>
            <a:endParaRPr lang="en-US" altLang="ja-JP" sz="800" dirty="0">
              <a:effectLst/>
            </a:endParaRPr>
          </a:p>
          <a:p>
            <a:pPr lvl="1"/>
            <a:r>
              <a:rPr lang="en-US" altLang="ja-JP" sz="2400" dirty="0">
                <a:effectLst/>
              </a:rPr>
              <a:t>PR TIMES</a:t>
            </a:r>
            <a:r>
              <a:rPr lang="ja-JP" altLang="en-US" sz="2400">
                <a:effectLst/>
              </a:rPr>
              <a:t>：「支度に時間がかかった」</a:t>
            </a:r>
            <a:endParaRPr lang="en-US" altLang="ja-JP" sz="2400" dirty="0">
              <a:effectLst/>
            </a:endParaRPr>
          </a:p>
          <a:p>
            <a:pPr lvl="1"/>
            <a:r>
              <a:rPr lang="en-US" altLang="ja-JP" sz="2400" dirty="0" err="1">
                <a:effectLst/>
              </a:rPr>
              <a:t>CanCam</a:t>
            </a:r>
            <a:r>
              <a:rPr lang="ja-JP" altLang="en-US" sz="2400">
                <a:effectLst/>
              </a:rPr>
              <a:t>：「よく分からない」</a:t>
            </a:r>
            <a:endParaRPr lang="en-US" altLang="ja-JP" sz="2400" dirty="0">
              <a:effectLst/>
            </a:endParaRPr>
          </a:p>
          <a:p>
            <a:pPr marL="457200" lvl="1" indent="0">
              <a:buNone/>
            </a:pPr>
            <a:r>
              <a:rPr lang="ja-JP" altLang="en-US" sz="2400">
                <a:effectLst/>
              </a:rPr>
              <a:t>「思ったより準備に時間がかかる」</a:t>
            </a:r>
            <a:endParaRPr lang="en-US" altLang="ja-JP" sz="2400" dirty="0">
              <a:effectLst/>
            </a:endParaRPr>
          </a:p>
        </p:txBody>
      </p:sp>
      <p:sp>
        <p:nvSpPr>
          <p:cNvPr id="4" name="スライド番号プレースホルダー 3">
            <a:extLst>
              <a:ext uri="{FF2B5EF4-FFF2-40B4-BE49-F238E27FC236}">
                <a16:creationId xmlns:a16="http://schemas.microsoft.com/office/drawing/2014/main" id="{CAA703A1-DD7D-7F44-9E2B-697F3E4BE611}"/>
              </a:ext>
            </a:extLst>
          </p:cNvPr>
          <p:cNvSpPr>
            <a:spLocks noGrp="1"/>
          </p:cNvSpPr>
          <p:nvPr>
            <p:ph type="sldNum" sz="quarter" idx="12"/>
          </p:nvPr>
        </p:nvSpPr>
        <p:spPr/>
        <p:txBody>
          <a:bodyPr/>
          <a:lstStyle/>
          <a:p>
            <a:fld id="{6D22F896-40B5-4ADD-8801-0D06FADFA095}" type="slidenum">
              <a:rPr lang="en-US" sz="1800" smtClean="0"/>
              <a:t>3</a:t>
            </a:fld>
            <a:endParaRPr lang="en-US" sz="1800" dirty="0"/>
          </a:p>
        </p:txBody>
      </p:sp>
      <p:sp>
        <p:nvSpPr>
          <p:cNvPr id="5" name="フッター プレースホルダー 4">
            <a:extLst>
              <a:ext uri="{FF2B5EF4-FFF2-40B4-BE49-F238E27FC236}">
                <a16:creationId xmlns:a16="http://schemas.microsoft.com/office/drawing/2014/main" id="{3BB5DF8D-6A57-2841-B271-026DB55814F9}"/>
              </a:ext>
            </a:extLst>
          </p:cNvPr>
          <p:cNvSpPr>
            <a:spLocks noGrp="1"/>
          </p:cNvSpPr>
          <p:nvPr>
            <p:ph type="ftr" sz="quarter" idx="11"/>
          </p:nvPr>
        </p:nvSpPr>
        <p:spPr>
          <a:xfrm>
            <a:off x="680321" y="5220572"/>
            <a:ext cx="9795522" cy="1431234"/>
          </a:xfrm>
        </p:spPr>
        <p:txBody>
          <a:bodyPr/>
          <a:lstStyle/>
          <a:p>
            <a:r>
              <a:rPr lang="ja-JP" altLang="en-US"/>
              <a:t>文京学院大学研究紀要女子大学生の遅刻に関する研究</a:t>
            </a:r>
            <a:r>
              <a:rPr lang="en-US" altLang="ja-JP" dirty="0"/>
              <a:t>-</a:t>
            </a:r>
            <a:r>
              <a:rPr lang="ja-JP" altLang="en-US"/>
              <a:t>遅刻者の状況と意識，</a:t>
            </a:r>
            <a:endParaRPr lang="en-US" altLang="ja-JP" dirty="0"/>
          </a:p>
          <a:p>
            <a:r>
              <a:rPr lang="ja-JP" altLang="en-US"/>
              <a:t>並びに性格的特徴と学校適応感について</a:t>
            </a:r>
            <a:r>
              <a:rPr lang="en-US" altLang="ja-JP" dirty="0"/>
              <a:t>-</a:t>
            </a:r>
            <a:r>
              <a:rPr lang="ja-JP" altLang="en-US"/>
              <a:t> </a:t>
            </a:r>
            <a:endParaRPr lang="en-US" dirty="0">
              <a:hlinkClick r:id="rId3"/>
            </a:endParaRPr>
          </a:p>
          <a:p>
            <a:r>
              <a:rPr lang="en-US" dirty="0">
                <a:hlinkClick r:id="rId3"/>
              </a:rPr>
              <a:t>https://www.u-bunkyo.ac.jp/center/library/image/kyukiyo7_kaneko.pdf</a:t>
            </a:r>
            <a:endParaRPr lang="en-US" dirty="0"/>
          </a:p>
          <a:p>
            <a:r>
              <a:rPr lang="en-US" dirty="0"/>
              <a:t>PR TIMES</a:t>
            </a:r>
          </a:p>
          <a:p>
            <a:r>
              <a:rPr lang="en-US" altLang="ja-JP" dirty="0">
                <a:hlinkClick r:id="rId4"/>
              </a:rPr>
              <a:t>https://prtimes.jp/main/html/rd/p/000000004.000029941.html</a:t>
            </a:r>
            <a:endParaRPr lang="en-US" dirty="0"/>
          </a:p>
          <a:p>
            <a:r>
              <a:rPr lang="en-US" dirty="0" err="1"/>
              <a:t>Cancam</a:t>
            </a:r>
            <a:endParaRPr lang="en-US" dirty="0"/>
          </a:p>
          <a:p>
            <a:r>
              <a:rPr lang="en" altLang="ja-JP" dirty="0">
                <a:hlinkClick r:id="rId5"/>
              </a:rPr>
              <a:t>https://cancam.jp/archives/277242</a:t>
            </a:r>
            <a:endParaRPr lang="en" altLang="ja-JP" dirty="0"/>
          </a:p>
        </p:txBody>
      </p:sp>
      <p:graphicFrame>
        <p:nvGraphicFramePr>
          <p:cNvPr id="6" name="グラフ 5">
            <a:extLst>
              <a:ext uri="{FF2B5EF4-FFF2-40B4-BE49-F238E27FC236}">
                <a16:creationId xmlns:a16="http://schemas.microsoft.com/office/drawing/2014/main" id="{39CC254E-E35A-6E41-9686-BCD67ED73E4B}"/>
              </a:ext>
            </a:extLst>
          </p:cNvPr>
          <p:cNvGraphicFramePr/>
          <p:nvPr>
            <p:extLst>
              <p:ext uri="{D42A27DB-BD31-4B8C-83A1-F6EECF244321}">
                <p14:modId xmlns:p14="http://schemas.microsoft.com/office/powerpoint/2010/main" val="2174254456"/>
              </p:ext>
            </p:extLst>
          </p:nvPr>
        </p:nvGraphicFramePr>
        <p:xfrm>
          <a:off x="5962650" y="3158836"/>
          <a:ext cx="4766805" cy="369916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3206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07A545-5274-5D45-A962-6BDF690908D8}"/>
              </a:ext>
            </a:extLst>
          </p:cNvPr>
          <p:cNvSpPr>
            <a:spLocks noGrp="1"/>
          </p:cNvSpPr>
          <p:nvPr>
            <p:ph type="title"/>
          </p:nvPr>
        </p:nvSpPr>
        <p:spPr/>
        <p:txBody>
          <a:bodyPr/>
          <a:lstStyle/>
          <a:p>
            <a:r>
              <a:rPr lang="en-US" altLang="ja-JP" dirty="0"/>
              <a:t>2. </a:t>
            </a:r>
            <a:r>
              <a:rPr lang="ja-JP" altLang="en-US"/>
              <a:t>問題点</a:t>
            </a:r>
            <a:r>
              <a:rPr lang="en-US" altLang="ja-JP" dirty="0"/>
              <a:t> </a:t>
            </a:r>
            <a:r>
              <a:rPr lang="ja-JP" altLang="en-US"/>
              <a:t>： 「逆算が苦手」とは</a:t>
            </a:r>
            <a:endParaRPr kumimoji="1" lang="ja-JP" altLang="en-US"/>
          </a:p>
        </p:txBody>
      </p:sp>
      <p:sp>
        <p:nvSpPr>
          <p:cNvPr id="3" name="コンテンツ プレースホルダー 2">
            <a:extLst>
              <a:ext uri="{FF2B5EF4-FFF2-40B4-BE49-F238E27FC236}">
                <a16:creationId xmlns:a16="http://schemas.microsoft.com/office/drawing/2014/main" id="{C7EFBAF1-3EEF-794E-B31B-AB10737F4BD5}"/>
              </a:ext>
            </a:extLst>
          </p:cNvPr>
          <p:cNvSpPr>
            <a:spLocks noGrp="1"/>
          </p:cNvSpPr>
          <p:nvPr>
            <p:ph idx="1"/>
          </p:nvPr>
        </p:nvSpPr>
        <p:spPr/>
        <p:txBody>
          <a:bodyPr/>
          <a:lstStyle/>
          <a:p>
            <a:r>
              <a:rPr kumimoji="1" lang="ja-JP" altLang="en-US"/>
              <a:t>あ</a:t>
            </a:r>
          </a:p>
        </p:txBody>
      </p:sp>
      <p:sp>
        <p:nvSpPr>
          <p:cNvPr id="4" name="フッター プレースホルダー 3">
            <a:extLst>
              <a:ext uri="{FF2B5EF4-FFF2-40B4-BE49-F238E27FC236}">
                <a16:creationId xmlns:a16="http://schemas.microsoft.com/office/drawing/2014/main" id="{B34B5234-9880-204F-8E99-C4F60E84C917}"/>
              </a:ext>
            </a:extLst>
          </p:cNvPr>
          <p:cNvSpPr>
            <a:spLocks noGrp="1"/>
          </p:cNvSpPr>
          <p:nvPr>
            <p:ph type="ftr" sz="quarter" idx="11"/>
          </p:nvPr>
        </p:nvSpPr>
        <p:spPr/>
        <p:txBody>
          <a:bodyPr/>
          <a:lstStyle/>
          <a:p>
            <a:r>
              <a:rPr lang="ja-JP" altLang="en-US"/>
              <a:t>株式会社クラウドワークス </a:t>
            </a:r>
            <a:endParaRPr lang="en-US" dirty="0">
              <a:hlinkClick r:id="rId3"/>
            </a:endParaRPr>
          </a:p>
          <a:p>
            <a:r>
              <a:rPr lang="en-US" dirty="0">
                <a:hlinkClick r:id="rId3"/>
              </a:rPr>
              <a:t>https://www.innopm.com/blog/2018/05/30/Manhours_Estimation/</a:t>
            </a:r>
            <a:endParaRPr lang="en-US" dirty="0"/>
          </a:p>
        </p:txBody>
      </p:sp>
      <p:sp>
        <p:nvSpPr>
          <p:cNvPr id="5" name="スライド番号プレースホルダー 4">
            <a:extLst>
              <a:ext uri="{FF2B5EF4-FFF2-40B4-BE49-F238E27FC236}">
                <a16:creationId xmlns:a16="http://schemas.microsoft.com/office/drawing/2014/main" id="{FE97AD9E-FD2B-A945-BD14-9C04DAB55B02}"/>
              </a:ext>
            </a:extLst>
          </p:cNvPr>
          <p:cNvSpPr>
            <a:spLocks noGrp="1"/>
          </p:cNvSpPr>
          <p:nvPr>
            <p:ph type="sldNum" sz="quarter" idx="12"/>
          </p:nvPr>
        </p:nvSpPr>
        <p:spPr/>
        <p:txBody>
          <a:bodyPr/>
          <a:lstStyle/>
          <a:p>
            <a:fld id="{6D22F896-40B5-4ADD-8801-0D06FADFA095}" type="slidenum">
              <a:rPr lang="en-US" sz="1800" smtClean="0"/>
              <a:t>4</a:t>
            </a:fld>
            <a:endParaRPr lang="en-US" sz="1800" dirty="0"/>
          </a:p>
        </p:txBody>
      </p:sp>
      <p:sp>
        <p:nvSpPr>
          <p:cNvPr id="6" name="正方形/長方形 5">
            <a:extLst>
              <a:ext uri="{FF2B5EF4-FFF2-40B4-BE49-F238E27FC236}">
                <a16:creationId xmlns:a16="http://schemas.microsoft.com/office/drawing/2014/main" id="{67E59405-17A2-B343-8217-1C4C3E7A9DD9}"/>
              </a:ext>
            </a:extLst>
          </p:cNvPr>
          <p:cNvSpPr/>
          <p:nvPr/>
        </p:nvSpPr>
        <p:spPr>
          <a:xfrm>
            <a:off x="680320" y="2336872"/>
            <a:ext cx="9613861" cy="57777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kumimoji="1" lang="ja-JP" altLang="en-US"/>
              <a:t>予測総時間</a:t>
            </a:r>
          </a:p>
        </p:txBody>
      </p:sp>
      <p:sp>
        <p:nvSpPr>
          <p:cNvPr id="7" name="正方形/長方形 6">
            <a:extLst>
              <a:ext uri="{FF2B5EF4-FFF2-40B4-BE49-F238E27FC236}">
                <a16:creationId xmlns:a16="http://schemas.microsoft.com/office/drawing/2014/main" id="{01901388-5958-6947-91B1-B4475C44FBDD}"/>
              </a:ext>
            </a:extLst>
          </p:cNvPr>
          <p:cNvSpPr/>
          <p:nvPr/>
        </p:nvSpPr>
        <p:spPr>
          <a:xfrm>
            <a:off x="680319" y="3037858"/>
            <a:ext cx="6502243" cy="57777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a:t>予測各タスク総合時間</a:t>
            </a:r>
          </a:p>
        </p:txBody>
      </p:sp>
      <p:sp>
        <p:nvSpPr>
          <p:cNvPr id="8" name="正方形/長方形 7">
            <a:extLst>
              <a:ext uri="{FF2B5EF4-FFF2-40B4-BE49-F238E27FC236}">
                <a16:creationId xmlns:a16="http://schemas.microsoft.com/office/drawing/2014/main" id="{C275EA73-7B4C-1545-B074-D7B72CF64F93}"/>
              </a:ext>
            </a:extLst>
          </p:cNvPr>
          <p:cNvSpPr/>
          <p:nvPr/>
        </p:nvSpPr>
        <p:spPr>
          <a:xfrm>
            <a:off x="7334249" y="3037858"/>
            <a:ext cx="2959931"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余白時間</a:t>
            </a:r>
          </a:p>
        </p:txBody>
      </p:sp>
      <p:sp>
        <p:nvSpPr>
          <p:cNvPr id="9" name="正方形/長方形 8">
            <a:extLst>
              <a:ext uri="{FF2B5EF4-FFF2-40B4-BE49-F238E27FC236}">
                <a16:creationId xmlns:a16="http://schemas.microsoft.com/office/drawing/2014/main" id="{FC998033-E461-8444-B304-6903BE6F15A8}"/>
              </a:ext>
            </a:extLst>
          </p:cNvPr>
          <p:cNvSpPr/>
          <p:nvPr/>
        </p:nvSpPr>
        <p:spPr>
          <a:xfrm>
            <a:off x="680321" y="3757893"/>
            <a:ext cx="192952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A</a:t>
            </a:r>
            <a:endParaRPr kumimoji="1" lang="ja-JP" altLang="en-US"/>
          </a:p>
        </p:txBody>
      </p:sp>
      <p:sp>
        <p:nvSpPr>
          <p:cNvPr id="11" name="正方形/長方形 10">
            <a:extLst>
              <a:ext uri="{FF2B5EF4-FFF2-40B4-BE49-F238E27FC236}">
                <a16:creationId xmlns:a16="http://schemas.microsoft.com/office/drawing/2014/main" id="{0ADFB5A6-F9A5-2F48-A9A9-04DC098BB66A}"/>
              </a:ext>
            </a:extLst>
          </p:cNvPr>
          <p:cNvSpPr/>
          <p:nvPr/>
        </p:nvSpPr>
        <p:spPr>
          <a:xfrm>
            <a:off x="2781300" y="3757893"/>
            <a:ext cx="203834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B</a:t>
            </a:r>
            <a:endParaRPr kumimoji="1" lang="ja-JP" altLang="en-US"/>
          </a:p>
        </p:txBody>
      </p:sp>
      <p:sp>
        <p:nvSpPr>
          <p:cNvPr id="13" name="正方形/長方形 12">
            <a:extLst>
              <a:ext uri="{FF2B5EF4-FFF2-40B4-BE49-F238E27FC236}">
                <a16:creationId xmlns:a16="http://schemas.microsoft.com/office/drawing/2014/main" id="{4C863699-A698-BA43-8BD9-11A82B125A33}"/>
              </a:ext>
            </a:extLst>
          </p:cNvPr>
          <p:cNvSpPr/>
          <p:nvPr/>
        </p:nvSpPr>
        <p:spPr>
          <a:xfrm>
            <a:off x="4991100" y="3757893"/>
            <a:ext cx="221030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C</a:t>
            </a:r>
            <a:endParaRPr kumimoji="1" lang="ja-JP" altLang="en-US"/>
          </a:p>
        </p:txBody>
      </p:sp>
      <p:sp>
        <p:nvSpPr>
          <p:cNvPr id="15" name="正方形/長方形 14">
            <a:extLst>
              <a:ext uri="{FF2B5EF4-FFF2-40B4-BE49-F238E27FC236}">
                <a16:creationId xmlns:a16="http://schemas.microsoft.com/office/drawing/2014/main" id="{07E1E709-355D-D446-97C3-362EF288B843}"/>
              </a:ext>
            </a:extLst>
          </p:cNvPr>
          <p:cNvSpPr/>
          <p:nvPr/>
        </p:nvSpPr>
        <p:spPr>
          <a:xfrm>
            <a:off x="9182100" y="3757893"/>
            <a:ext cx="1131842"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予備時間</a:t>
            </a:r>
          </a:p>
        </p:txBody>
      </p:sp>
      <p:sp>
        <p:nvSpPr>
          <p:cNvPr id="16" name="正方形/長方形 15">
            <a:extLst>
              <a:ext uri="{FF2B5EF4-FFF2-40B4-BE49-F238E27FC236}">
                <a16:creationId xmlns:a16="http://schemas.microsoft.com/office/drawing/2014/main" id="{FF4CF0F6-581A-9C4D-8028-0A1F4D92F7A3}"/>
              </a:ext>
            </a:extLst>
          </p:cNvPr>
          <p:cNvSpPr/>
          <p:nvPr/>
        </p:nvSpPr>
        <p:spPr>
          <a:xfrm>
            <a:off x="7334249" y="3776512"/>
            <a:ext cx="1737710"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タスク間時間</a:t>
            </a:r>
          </a:p>
        </p:txBody>
      </p:sp>
      <p:sp>
        <p:nvSpPr>
          <p:cNvPr id="10" name="円/楕円 9">
            <a:extLst>
              <a:ext uri="{FF2B5EF4-FFF2-40B4-BE49-F238E27FC236}">
                <a16:creationId xmlns:a16="http://schemas.microsoft.com/office/drawing/2014/main" id="{66C0CE6D-21D1-504A-A78A-B70AF779D536}"/>
              </a:ext>
            </a:extLst>
          </p:cNvPr>
          <p:cNvSpPr/>
          <p:nvPr/>
        </p:nvSpPr>
        <p:spPr>
          <a:xfrm>
            <a:off x="7168274" y="3049810"/>
            <a:ext cx="3267076" cy="577778"/>
          </a:xfrm>
          <a:prstGeom prst="ellipse">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7" name="円/楕円 16">
            <a:extLst>
              <a:ext uri="{FF2B5EF4-FFF2-40B4-BE49-F238E27FC236}">
                <a16:creationId xmlns:a16="http://schemas.microsoft.com/office/drawing/2014/main" id="{32DF14A7-EEA5-534C-93AA-7629419C0F01}"/>
              </a:ext>
            </a:extLst>
          </p:cNvPr>
          <p:cNvSpPr/>
          <p:nvPr/>
        </p:nvSpPr>
        <p:spPr>
          <a:xfrm>
            <a:off x="660561" y="3715846"/>
            <a:ext cx="6607268" cy="577778"/>
          </a:xfrm>
          <a:prstGeom prst="ellipse">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2" name="円/楕円 11">
            <a:extLst>
              <a:ext uri="{FF2B5EF4-FFF2-40B4-BE49-F238E27FC236}">
                <a16:creationId xmlns:a16="http://schemas.microsoft.com/office/drawing/2014/main" id="{C3075435-320E-D24F-88AC-1DCDE6E3BCB2}"/>
              </a:ext>
            </a:extLst>
          </p:cNvPr>
          <p:cNvSpPr/>
          <p:nvPr/>
        </p:nvSpPr>
        <p:spPr>
          <a:xfrm>
            <a:off x="10172700" y="3037858"/>
            <a:ext cx="556755" cy="5777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p>
        </p:txBody>
      </p:sp>
      <p:sp>
        <p:nvSpPr>
          <p:cNvPr id="18" name="円/楕円 17">
            <a:extLst>
              <a:ext uri="{FF2B5EF4-FFF2-40B4-BE49-F238E27FC236}">
                <a16:creationId xmlns:a16="http://schemas.microsoft.com/office/drawing/2014/main" id="{D38ACF7C-CD77-C646-AE1C-B5326410BD5C}"/>
              </a:ext>
            </a:extLst>
          </p:cNvPr>
          <p:cNvSpPr/>
          <p:nvPr/>
        </p:nvSpPr>
        <p:spPr>
          <a:xfrm>
            <a:off x="6816101" y="3738843"/>
            <a:ext cx="556755" cy="5777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p>
        </p:txBody>
      </p:sp>
      <p:sp>
        <p:nvSpPr>
          <p:cNvPr id="19" name="テキスト ボックス 18">
            <a:extLst>
              <a:ext uri="{FF2B5EF4-FFF2-40B4-BE49-F238E27FC236}">
                <a16:creationId xmlns:a16="http://schemas.microsoft.com/office/drawing/2014/main" id="{B60F4ECB-291C-E146-A6D0-12302529D2F0}"/>
              </a:ext>
            </a:extLst>
          </p:cNvPr>
          <p:cNvSpPr txBox="1"/>
          <p:nvPr/>
        </p:nvSpPr>
        <p:spPr>
          <a:xfrm>
            <a:off x="680319" y="4503214"/>
            <a:ext cx="9755031" cy="954107"/>
          </a:xfrm>
          <a:prstGeom prst="rect">
            <a:avLst/>
          </a:prstGeom>
          <a:noFill/>
        </p:spPr>
        <p:txBody>
          <a:bodyPr wrap="square" rtlCol="0">
            <a:spAutoFit/>
          </a:bodyPr>
          <a:lstStyle/>
          <a:p>
            <a:pPr marL="457200" indent="-457200">
              <a:buFont typeface="+mj-lt"/>
              <a:buAutoNum type="arabicPeriod"/>
            </a:pPr>
            <a:r>
              <a:rPr lang="ja-JP" altLang="en-US" sz="2800"/>
              <a:t>感覚に依存した見積もりの誤差</a:t>
            </a:r>
            <a:endParaRPr lang="en-US" altLang="ja-JP" sz="2800" dirty="0"/>
          </a:p>
          <a:p>
            <a:pPr marL="457200" indent="-457200">
              <a:buFont typeface="+mj-lt"/>
              <a:buAutoNum type="arabicPeriod"/>
            </a:pPr>
            <a:r>
              <a:rPr lang="ja-JP" altLang="en-US" sz="2800"/>
              <a:t>バッファ（余白時間）の不備</a:t>
            </a:r>
            <a:endParaRPr lang="en-US" altLang="ja-JP" sz="2800" dirty="0"/>
          </a:p>
        </p:txBody>
      </p:sp>
    </p:spTree>
    <p:extLst>
      <p:ext uri="{BB962C8B-B14F-4D97-AF65-F5344CB8AC3E}">
        <p14:creationId xmlns:p14="http://schemas.microsoft.com/office/powerpoint/2010/main" val="1210066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3. </a:t>
            </a:r>
            <a:r>
              <a:rPr lang="ja-JP" altLang="en-US"/>
              <a:t>目的</a:t>
            </a:r>
            <a:endParaRPr kumimoji="1" lang="ja-JP" altLang="en-US"/>
          </a:p>
        </p:txBody>
      </p:sp>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lnSpcReduction="10000"/>
          </a:bodyPr>
          <a:lstStyle/>
          <a:p>
            <a:pPr marL="457200" indent="-457200">
              <a:buFont typeface="+mj-lt"/>
              <a:buAutoNum type="arabicPeriod"/>
            </a:pPr>
            <a:r>
              <a:rPr lang="ja-JP" altLang="en-US" sz="3200"/>
              <a:t>感覚に依存した見積もりの誤差</a:t>
            </a:r>
            <a:endParaRPr lang="en-US" altLang="ja-JP" sz="3200" dirty="0"/>
          </a:p>
          <a:p>
            <a:pPr marL="457200" indent="-457200">
              <a:buFont typeface="+mj-lt"/>
              <a:buAutoNum type="arabicPeriod"/>
            </a:pPr>
            <a:r>
              <a:rPr lang="ja-JP" altLang="en-US" sz="3200"/>
              <a:t>バッファ（余白時間）の不備</a:t>
            </a:r>
            <a:endParaRPr lang="en-US" altLang="ja-JP" sz="3200" dirty="0"/>
          </a:p>
          <a:p>
            <a:pPr marL="0" indent="0">
              <a:buNone/>
            </a:pPr>
            <a:r>
              <a:rPr lang="ja-JP" altLang="en-US" sz="3200"/>
              <a:t>の解消</a:t>
            </a:r>
            <a:endParaRPr lang="en-US" altLang="ja-JP" sz="3200" dirty="0"/>
          </a:p>
          <a:p>
            <a:pPr marL="0" indent="0">
              <a:buNone/>
            </a:pPr>
            <a:r>
              <a:rPr lang="ja-JP" altLang="en-US" sz="3200"/>
              <a:t>↓</a:t>
            </a:r>
            <a:endParaRPr lang="en-US" altLang="ja-JP" sz="3200" dirty="0"/>
          </a:p>
          <a:p>
            <a:pPr marL="514350" indent="-514350">
              <a:buFont typeface="+mj-lt"/>
              <a:buAutoNum type="arabicPeriod"/>
            </a:pPr>
            <a:r>
              <a:rPr lang="ja-JP" altLang="en-US" sz="3200"/>
              <a:t>正確な行動別時間の把握</a:t>
            </a:r>
            <a:endParaRPr lang="en-US" altLang="ja-JP" sz="3200" dirty="0"/>
          </a:p>
          <a:p>
            <a:pPr marL="514350" indent="-514350">
              <a:buFont typeface="+mj-lt"/>
              <a:buAutoNum type="arabicPeriod"/>
            </a:pPr>
            <a:r>
              <a:rPr lang="ja-JP" altLang="en-US" sz="3200"/>
              <a:t>適切な余裕時間の確保</a:t>
            </a:r>
            <a:endParaRPr lang="en-US" altLang="ja-JP" sz="3200" dirty="0"/>
          </a:p>
          <a:p>
            <a:pPr marL="0" indent="0">
              <a:buNone/>
            </a:pPr>
            <a:r>
              <a:rPr lang="ja-JP" altLang="en-US" sz="3200"/>
              <a:t>を実現させるアプリケーションの提案</a:t>
            </a:r>
            <a:endParaRPr lang="en-US" altLang="ja-JP" sz="3200" dirty="0"/>
          </a:p>
        </p:txBody>
      </p:sp>
      <p:sp>
        <p:nvSpPr>
          <p:cNvPr id="4" name="フッター プレースホルダー 3">
            <a:extLst>
              <a:ext uri="{FF2B5EF4-FFF2-40B4-BE49-F238E27FC236}">
                <a16:creationId xmlns:a16="http://schemas.microsoft.com/office/drawing/2014/main" id="{6D656DD5-CFA4-5C43-8DE6-A87ECD633D90}"/>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5</a:t>
            </a:fld>
            <a:endParaRPr lang="en-US" sz="1800" dirty="0"/>
          </a:p>
        </p:txBody>
      </p:sp>
      <p:pic>
        <p:nvPicPr>
          <p:cNvPr id="8" name="図 7">
            <a:extLst>
              <a:ext uri="{FF2B5EF4-FFF2-40B4-BE49-F238E27FC236}">
                <a16:creationId xmlns:a16="http://schemas.microsoft.com/office/drawing/2014/main" id="{86A5B2C9-592F-A342-8E8E-1B24A8F9E8D0}"/>
              </a:ext>
            </a:extLst>
          </p:cNvPr>
          <p:cNvPicPr>
            <a:picLocks noChangeAspect="1"/>
          </p:cNvPicPr>
          <p:nvPr/>
        </p:nvPicPr>
        <p:blipFill>
          <a:blip r:embed="rId3"/>
          <a:stretch>
            <a:fillRect/>
          </a:stretch>
        </p:blipFill>
        <p:spPr>
          <a:xfrm>
            <a:off x="7371363" y="622598"/>
            <a:ext cx="3140455" cy="5183643"/>
          </a:xfrm>
          <a:prstGeom prst="rect">
            <a:avLst/>
          </a:prstGeom>
        </p:spPr>
      </p:pic>
    </p:spTree>
    <p:extLst>
      <p:ext uri="{BB962C8B-B14F-4D97-AF65-F5344CB8AC3E}">
        <p14:creationId xmlns:p14="http://schemas.microsoft.com/office/powerpoint/2010/main" val="1848186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4. </a:t>
            </a:r>
            <a:r>
              <a:rPr lang="ja-JP" altLang="en-US"/>
              <a:t>先行研究</a:t>
            </a:r>
            <a:r>
              <a:rPr lang="en-US" altLang="ja-JP" dirty="0"/>
              <a:t> </a:t>
            </a:r>
            <a:r>
              <a:rPr lang="ja-JP" altLang="en-US"/>
              <a:t>：</a:t>
            </a:r>
            <a:r>
              <a:rPr lang="en-US" altLang="ja-JP" dirty="0"/>
              <a:t> </a:t>
            </a:r>
            <a:endParaRPr kumimoji="1" lang="ja-JP" altLang="en-US"/>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a:bodyPr>
              <a:lstStyle/>
              <a:p>
                <a:r>
                  <a:rPr lang="ja-JP" altLang="en-US" sz="3200"/>
                  <a:t>プロジェクト管理：</a:t>
                </a:r>
                <a:r>
                  <a:rPr lang="en-US" altLang="ja-JP" sz="3200" dirty="0"/>
                  <a:t>PERT</a:t>
                </a:r>
                <a:r>
                  <a:rPr lang="ja-JP" altLang="en-US" sz="3200"/>
                  <a:t>手法など</a:t>
                </a:r>
                <a:endParaRPr lang="en-US" altLang="ja-JP" sz="3200" dirty="0"/>
              </a:p>
              <a:p>
                <a:pPr marL="0" indent="0">
                  <a:buNone/>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𝑇</m:t>
                          </m:r>
                        </m:e>
                        <m:sub>
                          <m:r>
                            <a:rPr lang="en-US" altLang="ja-JP" b="0" i="1" smtClean="0">
                              <a:latin typeface="Cambria Math" panose="02040503050406030204" pitchFamily="18" charset="0"/>
                            </a:rPr>
                            <m:t>𝐸</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𝑂</m:t>
                      </m:r>
                      <m:r>
                        <a:rPr lang="en-US" altLang="ja-JP" b="0" i="1" smtClean="0">
                          <a:latin typeface="Cambria Math" panose="02040503050406030204" pitchFamily="18" charset="0"/>
                        </a:rPr>
                        <m:t>+4</m:t>
                      </m:r>
                      <m:r>
                        <a:rPr lang="en-US" altLang="ja-JP" b="0" i="1" smtClean="0">
                          <a:latin typeface="Cambria Math" panose="02040503050406030204" pitchFamily="18" charset="0"/>
                        </a:rPr>
                        <m:t>𝑀</m:t>
                      </m:r>
                      <m:r>
                        <a:rPr lang="en-US" altLang="ja-JP" b="0" i="1" smtClean="0">
                          <a:latin typeface="Cambria Math" panose="02040503050406030204" pitchFamily="18" charset="0"/>
                        </a:rPr>
                        <m:t>+</m:t>
                      </m:r>
                      <m:r>
                        <a:rPr lang="en-US" altLang="ja-JP" b="0" i="1" smtClean="0">
                          <a:latin typeface="Cambria Math" panose="02040503050406030204" pitchFamily="18" charset="0"/>
                        </a:rPr>
                        <m:t>𝑃</m:t>
                      </m:r>
                      <m:r>
                        <a:rPr lang="en-US" altLang="ja-JP" b="0" i="1" smtClean="0">
                          <a:latin typeface="Cambria Math" panose="02040503050406030204" pitchFamily="18" charset="0"/>
                        </a:rPr>
                        <m:t>)/6</m:t>
                      </m:r>
                    </m:oMath>
                  </m:oMathPara>
                </a14:m>
                <a:endParaRPr lang="en-US" altLang="ja-JP" dirty="0"/>
              </a:p>
              <a:p>
                <a:r>
                  <a:rPr lang="ja-JP" altLang="en-US" sz="3200"/>
                  <a:t>ライフログ研究：</a:t>
                </a:r>
                <a:endParaRPr lang="en-US" altLang="ja-JP" sz="3200" dirty="0"/>
              </a:p>
              <a:p>
                <a:pPr marL="971550" lvl="1" indent="-514350">
                  <a:buFont typeface="+mj-lt"/>
                  <a:buAutoNum type="arabicPeriod"/>
                </a:pPr>
                <a:r>
                  <a:rPr lang="ja-JP" altLang="en-US" sz="2400"/>
                  <a:t>睡眠時間記録アプリ</a:t>
                </a:r>
                <a:endParaRPr lang="en-US" altLang="ja-JP" sz="2400" dirty="0"/>
              </a:p>
              <a:p>
                <a:pPr marL="971550" lvl="1" indent="-514350">
                  <a:buFont typeface="+mj-lt"/>
                  <a:buAutoNum type="arabicPeriod"/>
                </a:pPr>
                <a:r>
                  <a:rPr lang="ja-JP" altLang="en-US" sz="2400"/>
                  <a:t>ライフログとスケジュールに基づいた未来予測手法によるタスク管理</a:t>
                </a:r>
                <a:endParaRPr lang="en-US" altLang="ja-JP" sz="2400" dirty="0"/>
              </a:p>
              <a:p>
                <a:pPr marL="971550" lvl="1" indent="-514350">
                  <a:buFont typeface="+mj-lt"/>
                  <a:buAutoNum type="arabicPeriod"/>
                </a:pPr>
                <a:r>
                  <a:rPr lang="ja-JP" altLang="en-US" sz="2400"/>
                  <a:t>空き時間とタスク間関係を利用したユーザのスケジューリング支援手法</a:t>
                </a:r>
                <a:endParaRPr lang="en-US" altLang="ja-JP" sz="2400" dirty="0"/>
              </a:p>
              <a:p>
                <a:pPr lvl="1"/>
                <a:endParaRPr lang="en-US" altLang="ja-JP" dirty="0"/>
              </a:p>
            </p:txBody>
          </p:sp>
        </mc:Choice>
        <mc:Fallback>
          <p:sp>
            <p:nvSpPr>
              <p:cNvPr id="3" name="コンテンツ プレースホルダー 2">
                <a:extLst>
                  <a:ext uri="{FF2B5EF4-FFF2-40B4-BE49-F238E27FC236}">
                    <a16:creationId xmlns:a16="http://schemas.microsoft.com/office/drawing/2014/main" id="{9684901A-AC62-CF4F-A76F-F3000C3F596A}"/>
                  </a:ext>
                </a:extLst>
              </p:cNvPr>
              <p:cNvSpPr>
                <a:spLocks noGrp="1" noRot="1" noChangeAspect="1" noMove="1" noResize="1" noEditPoints="1" noAdjustHandles="1" noChangeArrowheads="1" noChangeShapeType="1" noTextEdit="1"/>
              </p:cNvSpPr>
              <p:nvPr>
                <p:ph idx="1"/>
              </p:nvPr>
            </p:nvSpPr>
            <p:spPr>
              <a:blipFill>
                <a:blip r:embed="rId3"/>
                <a:stretch>
                  <a:fillRect l="-2770" t="-7394"/>
                </a:stretch>
              </a:blipFill>
            </p:spPr>
            <p:txBody>
              <a:bodyPr/>
              <a:lstStyle/>
              <a:p>
                <a:r>
                  <a:rPr lang="ja-JP" altLang="en-US">
                    <a:noFill/>
                  </a:rPr>
                  <a:t> </a:t>
                </a:r>
              </a:p>
            </p:txBody>
          </p:sp>
        </mc:Fallback>
      </mc:AlternateContent>
      <p:sp>
        <p:nvSpPr>
          <p:cNvPr id="4" name="フッター プレースホルダー 3">
            <a:extLst>
              <a:ext uri="{FF2B5EF4-FFF2-40B4-BE49-F238E27FC236}">
                <a16:creationId xmlns:a16="http://schemas.microsoft.com/office/drawing/2014/main" id="{6D656DD5-CFA4-5C43-8DE6-A87ECD633D90}"/>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6</a:t>
            </a:fld>
            <a:endParaRPr lang="en-US" sz="1800" dirty="0"/>
          </a:p>
        </p:txBody>
      </p:sp>
    </p:spTree>
    <p:extLst>
      <p:ext uri="{BB962C8B-B14F-4D97-AF65-F5344CB8AC3E}">
        <p14:creationId xmlns:p14="http://schemas.microsoft.com/office/powerpoint/2010/main" val="2762427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4. </a:t>
            </a:r>
            <a:r>
              <a:rPr lang="ja-JP" altLang="en-US"/>
              <a:t>先行事例</a:t>
            </a:r>
            <a:r>
              <a:rPr lang="en-US" altLang="ja-JP" dirty="0"/>
              <a:t> </a:t>
            </a:r>
            <a:r>
              <a:rPr lang="ja-JP" altLang="en-US"/>
              <a:t>：</a:t>
            </a:r>
            <a:endParaRPr kumimoji="1" lang="ja-JP" altLang="en-US"/>
          </a:p>
        </p:txBody>
      </p:sp>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a:bodyPr>
          <a:lstStyle/>
          <a:p>
            <a:r>
              <a:rPr lang="ja-JP" altLang="en-US"/>
              <a:t>トップダウン</a:t>
            </a:r>
            <a:r>
              <a:rPr lang="en-US" altLang="ja-JP" dirty="0"/>
              <a:t>/</a:t>
            </a:r>
            <a:r>
              <a:rPr lang="ja-JP" altLang="en-US"/>
              <a:t>ボトムアップ</a:t>
            </a:r>
            <a:endParaRPr lang="en-US" altLang="ja-JP" dirty="0"/>
          </a:p>
          <a:p>
            <a:r>
              <a:rPr lang="ja-JP" altLang="en-US"/>
              <a:t>先行事例の分類：</a:t>
            </a:r>
            <a:endParaRPr lang="en-US" altLang="ja-JP" dirty="0"/>
          </a:p>
        </p:txBody>
      </p:sp>
      <p:sp>
        <p:nvSpPr>
          <p:cNvPr id="4" name="フッター プレースホルダー 3">
            <a:extLst>
              <a:ext uri="{FF2B5EF4-FFF2-40B4-BE49-F238E27FC236}">
                <a16:creationId xmlns:a16="http://schemas.microsoft.com/office/drawing/2014/main" id="{6D656DD5-CFA4-5C43-8DE6-A87ECD633D90}"/>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7</a:t>
            </a:fld>
            <a:endParaRPr lang="en-US" sz="1800" dirty="0"/>
          </a:p>
        </p:txBody>
      </p:sp>
      <p:pic>
        <p:nvPicPr>
          <p:cNvPr id="7" name="図 6">
            <a:extLst>
              <a:ext uri="{FF2B5EF4-FFF2-40B4-BE49-F238E27FC236}">
                <a16:creationId xmlns:a16="http://schemas.microsoft.com/office/drawing/2014/main" id="{2704CB62-A7DC-4E44-B1DD-32A0FC30CC62}"/>
              </a:ext>
            </a:extLst>
          </p:cNvPr>
          <p:cNvPicPr>
            <a:picLocks noChangeAspect="1"/>
          </p:cNvPicPr>
          <p:nvPr/>
        </p:nvPicPr>
        <p:blipFill>
          <a:blip r:embed="rId3"/>
          <a:stretch>
            <a:fillRect/>
          </a:stretch>
        </p:blipFill>
        <p:spPr>
          <a:xfrm>
            <a:off x="2222381" y="3183763"/>
            <a:ext cx="6529740" cy="2630504"/>
          </a:xfrm>
          <a:prstGeom prst="rect">
            <a:avLst/>
          </a:prstGeom>
        </p:spPr>
      </p:pic>
      <p:sp>
        <p:nvSpPr>
          <p:cNvPr id="6" name="テキスト ボックス 5">
            <a:extLst>
              <a:ext uri="{FF2B5EF4-FFF2-40B4-BE49-F238E27FC236}">
                <a16:creationId xmlns:a16="http://schemas.microsoft.com/office/drawing/2014/main" id="{4DF799D7-8452-0B49-86B3-54BCB57DAC75}"/>
              </a:ext>
            </a:extLst>
          </p:cNvPr>
          <p:cNvSpPr txBox="1"/>
          <p:nvPr/>
        </p:nvSpPr>
        <p:spPr>
          <a:xfrm>
            <a:off x="1645920" y="2523744"/>
            <a:ext cx="184731" cy="369332"/>
          </a:xfrm>
          <a:prstGeom prst="rect">
            <a:avLst/>
          </a:prstGeom>
          <a:noFill/>
        </p:spPr>
        <p:txBody>
          <a:bodyPr wrap="none" rtlCol="0">
            <a:spAutoFit/>
          </a:bodyPr>
          <a:lstStyle/>
          <a:p>
            <a:endParaRPr kumimoji="1" lang="ja-JP" altLang="en-US"/>
          </a:p>
        </p:txBody>
      </p:sp>
    </p:spTree>
    <p:extLst>
      <p:ext uri="{BB962C8B-B14F-4D97-AF65-F5344CB8AC3E}">
        <p14:creationId xmlns:p14="http://schemas.microsoft.com/office/powerpoint/2010/main" val="3590668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4. </a:t>
            </a:r>
            <a:r>
              <a:rPr lang="ja-JP" altLang="en-US"/>
              <a:t>先行研究</a:t>
            </a:r>
            <a:r>
              <a:rPr lang="en-US" altLang="ja-JP" dirty="0"/>
              <a:t> </a:t>
            </a:r>
            <a:r>
              <a:rPr lang="ja-JP" altLang="en-US"/>
              <a:t>：</a:t>
            </a:r>
            <a:r>
              <a:rPr lang="en-US" altLang="ja-JP" dirty="0"/>
              <a:t> </a:t>
            </a:r>
            <a:r>
              <a:rPr lang="ja-JP" altLang="en-US"/>
              <a:t>問題意識</a:t>
            </a:r>
            <a:endParaRPr kumimoji="1" lang="ja-JP" altLang="en-US"/>
          </a:p>
        </p:txBody>
      </p:sp>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p:txBody>
          <a:bodyPr>
            <a:normAutofit/>
          </a:bodyPr>
          <a:lstStyle/>
          <a:p>
            <a:r>
              <a:rPr kumimoji="1" lang="ja-JP" altLang="en-US" sz="3200"/>
              <a:t>時間把握に関する学術的な先行研究が少ない</a:t>
            </a:r>
            <a:endParaRPr kumimoji="1" lang="en-US" altLang="ja-JP" sz="3200" dirty="0"/>
          </a:p>
          <a:p>
            <a:r>
              <a:rPr lang="ja-JP" altLang="en-US" sz="3200"/>
              <a:t>逆算</a:t>
            </a:r>
            <a:r>
              <a:rPr lang="en-US" altLang="ja-JP" sz="3200" dirty="0"/>
              <a:t>/</a:t>
            </a:r>
            <a:r>
              <a:rPr kumimoji="1" lang="ja-JP" altLang="en-US" sz="3200"/>
              <a:t>余白時間</a:t>
            </a:r>
            <a:r>
              <a:rPr lang="en-US" altLang="ja-JP" sz="3200" dirty="0"/>
              <a:t> </a:t>
            </a:r>
            <a:r>
              <a:rPr kumimoji="1" lang="ja-JP" altLang="en-US" sz="3200"/>
              <a:t>を包括した研究がない　</a:t>
            </a:r>
            <a:endParaRPr kumimoji="1" lang="en-US" altLang="ja-JP" sz="3200" dirty="0"/>
          </a:p>
          <a:p>
            <a:r>
              <a:rPr lang="ja-JP" altLang="en-US" sz="3200"/>
              <a:t>余白時間のアプリケーションがない</a:t>
            </a:r>
            <a:endParaRPr lang="en-US" altLang="ja-JP" sz="3200" dirty="0"/>
          </a:p>
          <a:p>
            <a:endParaRPr lang="en-US" altLang="ja-JP" sz="3200" dirty="0"/>
          </a:p>
          <a:p>
            <a:pPr marL="0" indent="0">
              <a:buNone/>
            </a:pPr>
            <a:r>
              <a:rPr kumimoji="1" lang="ja-JP" altLang="en-US" sz="3200"/>
              <a:t>等</a:t>
            </a:r>
            <a:endParaRPr kumimoji="1" lang="en-US" altLang="ja-JP" sz="3200" dirty="0"/>
          </a:p>
        </p:txBody>
      </p:sp>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8</a:t>
            </a:fld>
            <a:endParaRPr lang="en-US" sz="1800" dirty="0"/>
          </a:p>
        </p:txBody>
      </p:sp>
    </p:spTree>
    <p:extLst>
      <p:ext uri="{BB962C8B-B14F-4D97-AF65-F5344CB8AC3E}">
        <p14:creationId xmlns:p14="http://schemas.microsoft.com/office/powerpoint/2010/main" val="1022252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en-US" altLang="ja-JP" dirty="0" err="1"/>
              <a:t>ADLogger</a:t>
            </a:r>
            <a:r>
              <a:rPr lang="ja-JP" altLang="en-US"/>
              <a:t>システム</a:t>
            </a:r>
            <a:r>
              <a:rPr lang="en-US" altLang="ja-JP" dirty="0"/>
              <a:t> </a:t>
            </a:r>
            <a:endParaRPr kumimoji="1" lang="ja-JP" altLang="en-US"/>
          </a:p>
        </p:txBody>
      </p:sp>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p:txBody>
          <a:bodyPr>
            <a:normAutofit/>
          </a:bodyPr>
          <a:lstStyle/>
          <a:p>
            <a:r>
              <a:rPr lang="ja-JP" altLang="en-US" sz="3200"/>
              <a:t>タスク別時間計測</a:t>
            </a:r>
            <a:endParaRPr lang="en-US" altLang="ja-JP" sz="3200" dirty="0"/>
          </a:p>
          <a:p>
            <a:r>
              <a:rPr lang="ja-JP" altLang="en-US" sz="3200"/>
              <a:t>時間傾向の導出</a:t>
            </a:r>
            <a:endParaRPr lang="en-US" altLang="ja-JP" sz="3200" dirty="0"/>
          </a:p>
          <a:p>
            <a:r>
              <a:rPr lang="ja-JP" altLang="en-US" sz="3200"/>
              <a:t>指定タスクの合計時間算出</a:t>
            </a:r>
            <a:endParaRPr lang="en-US" altLang="ja-JP" sz="3200" dirty="0"/>
          </a:p>
          <a:p>
            <a:r>
              <a:rPr lang="ja-JP" altLang="en-US" sz="3200"/>
              <a:t>余白時間付必要時間の導出</a:t>
            </a:r>
            <a:endParaRPr lang="en-US" altLang="ja-JP" sz="3200" dirty="0"/>
          </a:p>
          <a:p>
            <a:r>
              <a:rPr lang="en-US" altLang="ja-JP" sz="3200" dirty="0"/>
              <a:t>Apple </a:t>
            </a:r>
            <a:r>
              <a:rPr lang="ja-JP" altLang="en-US" sz="3200"/>
              <a:t>カレンダーの登録</a:t>
            </a:r>
            <a:endParaRPr lang="en-US" altLang="ja-JP" sz="3200" dirty="0"/>
          </a:p>
        </p:txBody>
      </p:sp>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9</a:t>
            </a:fld>
            <a:endParaRPr lang="en-US" sz="1800" dirty="0"/>
          </a:p>
        </p:txBody>
      </p:sp>
      <p:pic>
        <p:nvPicPr>
          <p:cNvPr id="7" name="画面収録 2020-10-11 10.34.28">
            <a:hlinkClick r:id="" action="ppaction://media"/>
            <a:extLst>
              <a:ext uri="{FF2B5EF4-FFF2-40B4-BE49-F238E27FC236}">
                <a16:creationId xmlns:a16="http://schemas.microsoft.com/office/drawing/2014/main" id="{EE13625C-74EA-D146-A6B7-24FBF763A7C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372754" y="601508"/>
            <a:ext cx="3139064" cy="5334679"/>
          </a:xfrm>
          <a:prstGeom prst="rect">
            <a:avLst/>
          </a:prstGeom>
        </p:spPr>
      </p:pic>
    </p:spTree>
    <p:extLst>
      <p:ext uri="{BB962C8B-B14F-4D97-AF65-F5344CB8AC3E}">
        <p14:creationId xmlns:p14="http://schemas.microsoft.com/office/powerpoint/2010/main" val="3298116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ベルリン">
  <a:themeElements>
    <a:clrScheme name="赤">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ベルリン">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ベルリン">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{1EBE9DE7-30A0-FC4F-858F-648CEC8370E3}tf10001057</Template>
  <TotalTime>30833</TotalTime>
  <Words>1648</Words>
  <Application>Microsoft Macintosh PowerPoint</Application>
  <PresentationFormat>ワイド画面</PresentationFormat>
  <Paragraphs>214</Paragraphs>
  <Slides>24</Slides>
  <Notes>17</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24</vt:i4>
      </vt:variant>
    </vt:vector>
  </HeadingPairs>
  <TitlesOfParts>
    <vt:vector size="30" baseType="lpstr">
      <vt:lpstr>ＭＳ Ｐゴシック</vt:lpstr>
      <vt:lpstr>游ゴシック</vt:lpstr>
      <vt:lpstr>Arial</vt:lpstr>
      <vt:lpstr>Cambria Math</vt:lpstr>
      <vt:lpstr>Trebuchet MS</vt:lpstr>
      <vt:lpstr>ベルリン</vt:lpstr>
      <vt:lpstr>ADLogger タスク別時間記録システムの構築の提案</vt:lpstr>
      <vt:lpstr>概要</vt:lpstr>
      <vt:lpstr>1. 背景 ： 時間管理不足の表面化</vt:lpstr>
      <vt:lpstr>2. 問題点 ： 「逆算が苦手」とは</vt:lpstr>
      <vt:lpstr>3. 目的</vt:lpstr>
      <vt:lpstr>4. 先行研究 ： </vt:lpstr>
      <vt:lpstr>4. 先行事例 ：</vt:lpstr>
      <vt:lpstr>4. 先行研究 ： 問題意識</vt:lpstr>
      <vt:lpstr>5. ADLoggerシステム </vt:lpstr>
      <vt:lpstr>5. 余白時間の導出について</vt:lpstr>
      <vt:lpstr>5. ADLoggerシステム ： システム構成図</vt:lpstr>
      <vt:lpstr>6. 実験 本計測</vt:lpstr>
      <vt:lpstr>6. 実験後インタビュー</vt:lpstr>
      <vt:lpstr>6. 評価手法</vt:lpstr>
      <vt:lpstr>7. 結果</vt:lpstr>
      <vt:lpstr>7. 結果</vt:lpstr>
      <vt:lpstr>7. 結果</vt:lpstr>
      <vt:lpstr>7. 結果</vt:lpstr>
      <vt:lpstr>7. 結果</vt:lpstr>
      <vt:lpstr>7. インタビュー結果</vt:lpstr>
      <vt:lpstr>7. 考察</vt:lpstr>
      <vt:lpstr>7. 今後の展望</vt:lpstr>
      <vt:lpstr>まとめ</vt:lpstr>
      <vt:lpstr>ご静聴有難うございました</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ADLogger</dc:title>
  <dc:creator>Microsoft Office User</dc:creator>
  <cp:lastModifiedBy>Microsoft Office User</cp:lastModifiedBy>
  <cp:revision>525</cp:revision>
  <cp:lastPrinted>2021-01-22T02:15:05Z</cp:lastPrinted>
  <dcterms:created xsi:type="dcterms:W3CDTF">2020-01-05T01:18:45Z</dcterms:created>
  <dcterms:modified xsi:type="dcterms:W3CDTF">2021-01-31T15:19:47Z</dcterms:modified>
</cp:coreProperties>
</file>

<file path=docProps/thumbnail.jpeg>
</file>